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26" r:id="rId2"/>
    <p:sldId id="344" r:id="rId3"/>
    <p:sldId id="337" r:id="rId4"/>
    <p:sldId id="357" r:id="rId5"/>
    <p:sldId id="340" r:id="rId6"/>
    <p:sldId id="339" r:id="rId7"/>
    <p:sldId id="345" r:id="rId8"/>
    <p:sldId id="356" r:id="rId9"/>
    <p:sldId id="347" r:id="rId10"/>
    <p:sldId id="349" r:id="rId11"/>
    <p:sldId id="350" r:id="rId12"/>
    <p:sldId id="351" r:id="rId13"/>
    <p:sldId id="341" r:id="rId14"/>
    <p:sldId id="352" r:id="rId15"/>
    <p:sldId id="353" r:id="rId16"/>
    <p:sldId id="354" r:id="rId17"/>
    <p:sldId id="360" r:id="rId18"/>
    <p:sldId id="358" r:id="rId19"/>
    <p:sldId id="359" r:id="rId20"/>
    <p:sldId id="362" r:id="rId21"/>
  </p:sldIdLst>
  <p:sldSz cx="12192000" cy="6858000"/>
  <p:notesSz cx="6797675" cy="9929813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TRAND Monelle" initials="B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AE0A"/>
    <a:srgbClr val="52E547"/>
    <a:srgbClr val="65B3C6"/>
    <a:srgbClr val="5A9AAA"/>
    <a:srgbClr val="5E9AAA"/>
    <a:srgbClr val="A7C8D1"/>
    <a:srgbClr val="CDE0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6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78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8C5DA1-B955-4185-9958-6E9347D69975}" type="doc">
      <dgm:prSet loTypeId="urn:microsoft.com/office/officeart/2005/8/layout/cycle6" loCatId="cycle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fr-FR"/>
        </a:p>
      </dgm:t>
    </dgm:pt>
    <dgm:pt modelId="{EEC93D7D-5B1C-4020-9CCB-38D3D65EC796}">
      <dgm:prSet phldrT="[Texte]" custT="1"/>
      <dgm:spPr/>
      <dgm:t>
        <a:bodyPr/>
        <a:lstStyle/>
        <a:p>
          <a:r>
            <a:rPr lang="fr-FR" sz="2000" b="1" dirty="0" smtClean="0"/>
            <a:t>Espace informatif</a:t>
          </a:r>
          <a:endParaRPr lang="fr-FR" sz="2000" b="1" dirty="0"/>
        </a:p>
      </dgm:t>
    </dgm:pt>
    <dgm:pt modelId="{A65D4F02-5103-43D8-9140-4DA35D045F9E}" type="parTrans" cxnId="{23A47E2D-1B17-40FE-B665-841A9666F921}">
      <dgm:prSet/>
      <dgm:spPr/>
      <dgm:t>
        <a:bodyPr/>
        <a:lstStyle/>
        <a:p>
          <a:endParaRPr lang="fr-FR" sz="1400" b="1"/>
        </a:p>
      </dgm:t>
    </dgm:pt>
    <dgm:pt modelId="{11229733-02CD-472F-829A-4ACD9F4CA724}" type="sibTrans" cxnId="{23A47E2D-1B17-40FE-B665-841A9666F921}">
      <dgm:prSet/>
      <dgm:spPr/>
      <dgm:t>
        <a:bodyPr/>
        <a:lstStyle/>
        <a:p>
          <a:endParaRPr lang="fr-FR" sz="1400" b="1"/>
        </a:p>
      </dgm:t>
    </dgm:pt>
    <dgm:pt modelId="{6FE54377-54FE-47D8-A019-CA1AE7AEC5C0}">
      <dgm:prSet phldrT="[Texte]" custT="1"/>
      <dgm:spPr/>
      <dgm:t>
        <a:bodyPr/>
        <a:lstStyle/>
        <a:p>
          <a:r>
            <a:rPr lang="fr-FR" sz="2000" b="1" dirty="0" smtClean="0"/>
            <a:t>Espace d’échanges</a:t>
          </a:r>
          <a:endParaRPr lang="fr-FR" sz="2000" b="1" dirty="0"/>
        </a:p>
      </dgm:t>
    </dgm:pt>
    <dgm:pt modelId="{DCF6AB28-1D6D-4E43-A6C1-6E4F68DCF323}" type="parTrans" cxnId="{C4623F7E-DBD6-4849-9BAF-2B4A482A469C}">
      <dgm:prSet/>
      <dgm:spPr/>
      <dgm:t>
        <a:bodyPr/>
        <a:lstStyle/>
        <a:p>
          <a:endParaRPr lang="fr-FR" sz="1400" b="1"/>
        </a:p>
      </dgm:t>
    </dgm:pt>
    <dgm:pt modelId="{38C6704D-A11C-464B-930D-EFC1B77D247E}" type="sibTrans" cxnId="{C4623F7E-DBD6-4849-9BAF-2B4A482A469C}">
      <dgm:prSet/>
      <dgm:spPr/>
      <dgm:t>
        <a:bodyPr/>
        <a:lstStyle/>
        <a:p>
          <a:endParaRPr lang="fr-FR" sz="1400" b="1"/>
        </a:p>
      </dgm:t>
    </dgm:pt>
    <dgm:pt modelId="{F5C7028F-0321-4FF2-9D56-1A7F4A33FFA9}">
      <dgm:prSet phldrT="[Texte]" custT="1"/>
      <dgm:spPr/>
      <dgm:t>
        <a:bodyPr/>
        <a:lstStyle/>
        <a:p>
          <a:r>
            <a:rPr lang="fr-FR" sz="2000" b="1" dirty="0" smtClean="0"/>
            <a:t>Espace de suivi</a:t>
          </a:r>
          <a:endParaRPr lang="fr-FR" sz="2000" b="1" dirty="0"/>
        </a:p>
      </dgm:t>
    </dgm:pt>
    <dgm:pt modelId="{0133BC77-6092-490F-81D8-8BD60A3E3F05}" type="parTrans" cxnId="{3D8C81CC-2F7C-4FEA-835E-016EC4934D89}">
      <dgm:prSet/>
      <dgm:spPr/>
      <dgm:t>
        <a:bodyPr/>
        <a:lstStyle/>
        <a:p>
          <a:endParaRPr lang="fr-FR" sz="1400" b="1"/>
        </a:p>
      </dgm:t>
    </dgm:pt>
    <dgm:pt modelId="{B8FEBECE-7464-452B-8D91-10AE022BEA27}" type="sibTrans" cxnId="{3D8C81CC-2F7C-4FEA-835E-016EC4934D89}">
      <dgm:prSet/>
      <dgm:spPr/>
      <dgm:t>
        <a:bodyPr/>
        <a:lstStyle/>
        <a:p>
          <a:endParaRPr lang="fr-FR" sz="1400" b="1"/>
        </a:p>
      </dgm:t>
    </dgm:pt>
    <dgm:pt modelId="{66D2EC36-9D3A-4B8B-A67A-0DF0657ECBED}" type="pres">
      <dgm:prSet presAssocID="{368C5DA1-B955-4185-9958-6E9347D6997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1B026A0-6CE2-421D-AE45-11B5DA4DFEC1}" type="pres">
      <dgm:prSet presAssocID="{EEC93D7D-5B1C-4020-9CCB-38D3D65EC79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C2E6CB2-1DE6-40AD-A7BF-58C34AECC887}" type="pres">
      <dgm:prSet presAssocID="{EEC93D7D-5B1C-4020-9CCB-38D3D65EC796}" presName="spNode" presStyleCnt="0"/>
      <dgm:spPr/>
    </dgm:pt>
    <dgm:pt modelId="{BC1C68EE-8F97-4581-9244-F249BF31FBE3}" type="pres">
      <dgm:prSet presAssocID="{11229733-02CD-472F-829A-4ACD9F4CA724}" presName="sibTrans" presStyleLbl="sibTrans1D1" presStyleIdx="0" presStyleCnt="3"/>
      <dgm:spPr/>
      <dgm:t>
        <a:bodyPr/>
        <a:lstStyle/>
        <a:p>
          <a:endParaRPr lang="fr-FR"/>
        </a:p>
      </dgm:t>
    </dgm:pt>
    <dgm:pt modelId="{413D977F-5703-4202-8F17-E10B2A708891}" type="pres">
      <dgm:prSet presAssocID="{6FE54377-54FE-47D8-A019-CA1AE7AEC5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011EFAD-3795-40C8-B905-A0A364312B0D}" type="pres">
      <dgm:prSet presAssocID="{6FE54377-54FE-47D8-A019-CA1AE7AEC5C0}" presName="spNode" presStyleCnt="0"/>
      <dgm:spPr/>
    </dgm:pt>
    <dgm:pt modelId="{DFBE8D8D-B8E0-4ED8-BFE0-CAAE125A2E54}" type="pres">
      <dgm:prSet presAssocID="{38C6704D-A11C-464B-930D-EFC1B77D247E}" presName="sibTrans" presStyleLbl="sibTrans1D1" presStyleIdx="1" presStyleCnt="3"/>
      <dgm:spPr/>
      <dgm:t>
        <a:bodyPr/>
        <a:lstStyle/>
        <a:p>
          <a:endParaRPr lang="fr-FR"/>
        </a:p>
      </dgm:t>
    </dgm:pt>
    <dgm:pt modelId="{62D0F44F-3E5C-48CC-B1EA-A40804A8842E}" type="pres">
      <dgm:prSet presAssocID="{F5C7028F-0321-4FF2-9D56-1A7F4A33FF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05D7E7B-88CC-46B7-9318-00D8CF57A647}" type="pres">
      <dgm:prSet presAssocID="{F5C7028F-0321-4FF2-9D56-1A7F4A33FFA9}" presName="spNode" presStyleCnt="0"/>
      <dgm:spPr/>
    </dgm:pt>
    <dgm:pt modelId="{2E229E0C-5A9D-441C-9032-196AA006720B}" type="pres">
      <dgm:prSet presAssocID="{B8FEBECE-7464-452B-8D91-10AE022BEA27}" presName="sibTrans" presStyleLbl="sibTrans1D1" presStyleIdx="2" presStyleCnt="3"/>
      <dgm:spPr/>
      <dgm:t>
        <a:bodyPr/>
        <a:lstStyle/>
        <a:p>
          <a:endParaRPr lang="fr-FR"/>
        </a:p>
      </dgm:t>
    </dgm:pt>
  </dgm:ptLst>
  <dgm:cxnLst>
    <dgm:cxn modelId="{BEA5FFA6-9172-4316-9775-AAD71F96122E}" type="presOf" srcId="{11229733-02CD-472F-829A-4ACD9F4CA724}" destId="{BC1C68EE-8F97-4581-9244-F249BF31FBE3}" srcOrd="0" destOrd="0" presId="urn:microsoft.com/office/officeart/2005/8/layout/cycle6"/>
    <dgm:cxn modelId="{777D31A6-F0C4-402D-BFE3-B62A0198E91D}" type="presOf" srcId="{B8FEBECE-7464-452B-8D91-10AE022BEA27}" destId="{2E229E0C-5A9D-441C-9032-196AA006720B}" srcOrd="0" destOrd="0" presId="urn:microsoft.com/office/officeart/2005/8/layout/cycle6"/>
    <dgm:cxn modelId="{F5D7790D-53A0-45BA-92D5-BF248012DEC0}" type="presOf" srcId="{368C5DA1-B955-4185-9958-6E9347D69975}" destId="{66D2EC36-9D3A-4B8B-A67A-0DF0657ECBED}" srcOrd="0" destOrd="0" presId="urn:microsoft.com/office/officeart/2005/8/layout/cycle6"/>
    <dgm:cxn modelId="{2BFFD087-B3F8-4266-A931-6E344E445E1E}" type="presOf" srcId="{EEC93D7D-5B1C-4020-9CCB-38D3D65EC796}" destId="{41B026A0-6CE2-421D-AE45-11B5DA4DFEC1}" srcOrd="0" destOrd="0" presId="urn:microsoft.com/office/officeart/2005/8/layout/cycle6"/>
    <dgm:cxn modelId="{3D8C81CC-2F7C-4FEA-835E-016EC4934D89}" srcId="{368C5DA1-B955-4185-9958-6E9347D69975}" destId="{F5C7028F-0321-4FF2-9D56-1A7F4A33FFA9}" srcOrd="2" destOrd="0" parTransId="{0133BC77-6092-490F-81D8-8BD60A3E3F05}" sibTransId="{B8FEBECE-7464-452B-8D91-10AE022BEA27}"/>
    <dgm:cxn modelId="{D36D9BCE-C0F2-4857-B5B0-72789A7C6C5E}" type="presOf" srcId="{6FE54377-54FE-47D8-A019-CA1AE7AEC5C0}" destId="{413D977F-5703-4202-8F17-E10B2A708891}" srcOrd="0" destOrd="0" presId="urn:microsoft.com/office/officeart/2005/8/layout/cycle6"/>
    <dgm:cxn modelId="{C4623F7E-DBD6-4849-9BAF-2B4A482A469C}" srcId="{368C5DA1-B955-4185-9958-6E9347D69975}" destId="{6FE54377-54FE-47D8-A019-CA1AE7AEC5C0}" srcOrd="1" destOrd="0" parTransId="{DCF6AB28-1D6D-4E43-A6C1-6E4F68DCF323}" sibTransId="{38C6704D-A11C-464B-930D-EFC1B77D247E}"/>
    <dgm:cxn modelId="{E0A1F900-046F-43C8-B4A0-04C5160E376C}" type="presOf" srcId="{38C6704D-A11C-464B-930D-EFC1B77D247E}" destId="{DFBE8D8D-B8E0-4ED8-BFE0-CAAE125A2E54}" srcOrd="0" destOrd="0" presId="urn:microsoft.com/office/officeart/2005/8/layout/cycle6"/>
    <dgm:cxn modelId="{23A47E2D-1B17-40FE-B665-841A9666F921}" srcId="{368C5DA1-B955-4185-9958-6E9347D69975}" destId="{EEC93D7D-5B1C-4020-9CCB-38D3D65EC796}" srcOrd="0" destOrd="0" parTransId="{A65D4F02-5103-43D8-9140-4DA35D045F9E}" sibTransId="{11229733-02CD-472F-829A-4ACD9F4CA724}"/>
    <dgm:cxn modelId="{A039B752-91AE-408F-A2CE-BE2BA6CCA8B9}" type="presOf" srcId="{F5C7028F-0321-4FF2-9D56-1A7F4A33FFA9}" destId="{62D0F44F-3E5C-48CC-B1EA-A40804A8842E}" srcOrd="0" destOrd="0" presId="urn:microsoft.com/office/officeart/2005/8/layout/cycle6"/>
    <dgm:cxn modelId="{6447F788-D172-4110-9F2B-C385C8C0968B}" type="presParOf" srcId="{66D2EC36-9D3A-4B8B-A67A-0DF0657ECBED}" destId="{41B026A0-6CE2-421D-AE45-11B5DA4DFEC1}" srcOrd="0" destOrd="0" presId="urn:microsoft.com/office/officeart/2005/8/layout/cycle6"/>
    <dgm:cxn modelId="{F0C5E23E-61EC-4E4F-A1F1-687BE28638E1}" type="presParOf" srcId="{66D2EC36-9D3A-4B8B-A67A-0DF0657ECBED}" destId="{9C2E6CB2-1DE6-40AD-A7BF-58C34AECC887}" srcOrd="1" destOrd="0" presId="urn:microsoft.com/office/officeart/2005/8/layout/cycle6"/>
    <dgm:cxn modelId="{47261264-12F6-4DF2-832C-7DCC68A6E74B}" type="presParOf" srcId="{66D2EC36-9D3A-4B8B-A67A-0DF0657ECBED}" destId="{BC1C68EE-8F97-4581-9244-F249BF31FBE3}" srcOrd="2" destOrd="0" presId="urn:microsoft.com/office/officeart/2005/8/layout/cycle6"/>
    <dgm:cxn modelId="{C097C6A2-524A-4304-8CA7-4C8D384F340A}" type="presParOf" srcId="{66D2EC36-9D3A-4B8B-A67A-0DF0657ECBED}" destId="{413D977F-5703-4202-8F17-E10B2A708891}" srcOrd="3" destOrd="0" presId="urn:microsoft.com/office/officeart/2005/8/layout/cycle6"/>
    <dgm:cxn modelId="{A58824C2-0AEE-4ECD-A2E8-D5742B072F67}" type="presParOf" srcId="{66D2EC36-9D3A-4B8B-A67A-0DF0657ECBED}" destId="{7011EFAD-3795-40C8-B905-A0A364312B0D}" srcOrd="4" destOrd="0" presId="urn:microsoft.com/office/officeart/2005/8/layout/cycle6"/>
    <dgm:cxn modelId="{56906521-E33F-4DAF-B430-84E64C58101C}" type="presParOf" srcId="{66D2EC36-9D3A-4B8B-A67A-0DF0657ECBED}" destId="{DFBE8D8D-B8E0-4ED8-BFE0-CAAE125A2E54}" srcOrd="5" destOrd="0" presId="urn:microsoft.com/office/officeart/2005/8/layout/cycle6"/>
    <dgm:cxn modelId="{EBBC06FE-1ED7-4798-905D-81B72C6AD192}" type="presParOf" srcId="{66D2EC36-9D3A-4B8B-A67A-0DF0657ECBED}" destId="{62D0F44F-3E5C-48CC-B1EA-A40804A8842E}" srcOrd="6" destOrd="0" presId="urn:microsoft.com/office/officeart/2005/8/layout/cycle6"/>
    <dgm:cxn modelId="{912B7BC7-DE8A-4226-9E6C-149F6E82D195}" type="presParOf" srcId="{66D2EC36-9D3A-4B8B-A67A-0DF0657ECBED}" destId="{305D7E7B-88CC-46B7-9318-00D8CF57A647}" srcOrd="7" destOrd="0" presId="urn:microsoft.com/office/officeart/2005/8/layout/cycle6"/>
    <dgm:cxn modelId="{BE23DFB2-F828-4D3E-95FE-9A068A2F310D}" type="presParOf" srcId="{66D2EC36-9D3A-4B8B-A67A-0DF0657ECBED}" destId="{2E229E0C-5A9D-441C-9032-196AA006720B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8C5DA1-B955-4185-9958-6E9347D69975}" type="doc">
      <dgm:prSet loTypeId="urn:microsoft.com/office/officeart/2005/8/layout/cycle6" loCatId="cycle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fr-FR"/>
        </a:p>
      </dgm:t>
    </dgm:pt>
    <dgm:pt modelId="{EEC93D7D-5B1C-4020-9CCB-38D3D65EC796}">
      <dgm:prSet phldrT="[Texte]" custT="1"/>
      <dgm:spPr/>
      <dgm:t>
        <a:bodyPr/>
        <a:lstStyle/>
        <a:p>
          <a:r>
            <a:rPr lang="fr-FR" sz="1400" dirty="0" smtClean="0"/>
            <a:t>Espace informatif</a:t>
          </a:r>
          <a:endParaRPr lang="fr-FR" sz="1400" dirty="0"/>
        </a:p>
      </dgm:t>
    </dgm:pt>
    <dgm:pt modelId="{A65D4F02-5103-43D8-9140-4DA35D045F9E}" type="parTrans" cxnId="{23A47E2D-1B17-40FE-B665-841A9666F921}">
      <dgm:prSet/>
      <dgm:spPr/>
      <dgm:t>
        <a:bodyPr/>
        <a:lstStyle/>
        <a:p>
          <a:endParaRPr lang="fr-FR" sz="1050"/>
        </a:p>
      </dgm:t>
    </dgm:pt>
    <dgm:pt modelId="{11229733-02CD-472F-829A-4ACD9F4CA724}" type="sibTrans" cxnId="{23A47E2D-1B17-40FE-B665-841A9666F921}">
      <dgm:prSet/>
      <dgm:spPr/>
      <dgm:t>
        <a:bodyPr/>
        <a:lstStyle/>
        <a:p>
          <a:endParaRPr lang="fr-FR" sz="1050"/>
        </a:p>
      </dgm:t>
    </dgm:pt>
    <dgm:pt modelId="{6FE54377-54FE-47D8-A019-CA1AE7AEC5C0}">
      <dgm:prSet phldrT="[Texte]" custT="1"/>
      <dgm:spPr/>
      <dgm:t>
        <a:bodyPr/>
        <a:lstStyle/>
        <a:p>
          <a:r>
            <a:rPr lang="fr-FR" sz="1400" dirty="0" smtClean="0"/>
            <a:t>Espace d’échanges</a:t>
          </a:r>
          <a:endParaRPr lang="fr-FR" sz="1400" dirty="0"/>
        </a:p>
      </dgm:t>
    </dgm:pt>
    <dgm:pt modelId="{DCF6AB28-1D6D-4E43-A6C1-6E4F68DCF323}" type="parTrans" cxnId="{C4623F7E-DBD6-4849-9BAF-2B4A482A469C}">
      <dgm:prSet/>
      <dgm:spPr/>
      <dgm:t>
        <a:bodyPr/>
        <a:lstStyle/>
        <a:p>
          <a:endParaRPr lang="fr-FR" sz="1050"/>
        </a:p>
      </dgm:t>
    </dgm:pt>
    <dgm:pt modelId="{38C6704D-A11C-464B-930D-EFC1B77D247E}" type="sibTrans" cxnId="{C4623F7E-DBD6-4849-9BAF-2B4A482A469C}">
      <dgm:prSet/>
      <dgm:spPr/>
      <dgm:t>
        <a:bodyPr/>
        <a:lstStyle/>
        <a:p>
          <a:endParaRPr lang="fr-FR" sz="1050"/>
        </a:p>
      </dgm:t>
    </dgm:pt>
    <dgm:pt modelId="{F5C7028F-0321-4FF2-9D56-1A7F4A33FFA9}">
      <dgm:prSet phldrT="[Texte]" custT="1"/>
      <dgm:spPr/>
      <dgm:t>
        <a:bodyPr/>
        <a:lstStyle/>
        <a:p>
          <a:r>
            <a:rPr lang="fr-FR" sz="1400" dirty="0" smtClean="0"/>
            <a:t>Espace de suivi</a:t>
          </a:r>
          <a:endParaRPr lang="fr-FR" sz="1400" dirty="0"/>
        </a:p>
      </dgm:t>
    </dgm:pt>
    <dgm:pt modelId="{0133BC77-6092-490F-81D8-8BD60A3E3F05}" type="parTrans" cxnId="{3D8C81CC-2F7C-4FEA-835E-016EC4934D89}">
      <dgm:prSet/>
      <dgm:spPr/>
      <dgm:t>
        <a:bodyPr/>
        <a:lstStyle/>
        <a:p>
          <a:endParaRPr lang="fr-FR" sz="1050"/>
        </a:p>
      </dgm:t>
    </dgm:pt>
    <dgm:pt modelId="{B8FEBECE-7464-452B-8D91-10AE022BEA27}" type="sibTrans" cxnId="{3D8C81CC-2F7C-4FEA-835E-016EC4934D89}">
      <dgm:prSet/>
      <dgm:spPr/>
      <dgm:t>
        <a:bodyPr/>
        <a:lstStyle/>
        <a:p>
          <a:endParaRPr lang="fr-FR" sz="1050"/>
        </a:p>
      </dgm:t>
    </dgm:pt>
    <dgm:pt modelId="{66D2EC36-9D3A-4B8B-A67A-0DF0657ECBED}" type="pres">
      <dgm:prSet presAssocID="{368C5DA1-B955-4185-9958-6E9347D6997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1B026A0-6CE2-421D-AE45-11B5DA4DFEC1}" type="pres">
      <dgm:prSet presAssocID="{EEC93D7D-5B1C-4020-9CCB-38D3D65EC79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C2E6CB2-1DE6-40AD-A7BF-58C34AECC887}" type="pres">
      <dgm:prSet presAssocID="{EEC93D7D-5B1C-4020-9CCB-38D3D65EC796}" presName="spNode" presStyleCnt="0"/>
      <dgm:spPr/>
    </dgm:pt>
    <dgm:pt modelId="{BC1C68EE-8F97-4581-9244-F249BF31FBE3}" type="pres">
      <dgm:prSet presAssocID="{11229733-02CD-472F-829A-4ACD9F4CA724}" presName="sibTrans" presStyleLbl="sibTrans1D1" presStyleIdx="0" presStyleCnt="3"/>
      <dgm:spPr/>
      <dgm:t>
        <a:bodyPr/>
        <a:lstStyle/>
        <a:p>
          <a:endParaRPr lang="fr-FR"/>
        </a:p>
      </dgm:t>
    </dgm:pt>
    <dgm:pt modelId="{413D977F-5703-4202-8F17-E10B2A708891}" type="pres">
      <dgm:prSet presAssocID="{6FE54377-54FE-47D8-A019-CA1AE7AEC5C0}" presName="node" presStyleLbl="node1" presStyleIdx="1" presStyleCnt="3" custScaleX="111820" custScaleY="9876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011EFAD-3795-40C8-B905-A0A364312B0D}" type="pres">
      <dgm:prSet presAssocID="{6FE54377-54FE-47D8-A019-CA1AE7AEC5C0}" presName="spNode" presStyleCnt="0"/>
      <dgm:spPr/>
    </dgm:pt>
    <dgm:pt modelId="{DFBE8D8D-B8E0-4ED8-BFE0-CAAE125A2E54}" type="pres">
      <dgm:prSet presAssocID="{38C6704D-A11C-464B-930D-EFC1B77D247E}" presName="sibTrans" presStyleLbl="sibTrans1D1" presStyleIdx="1" presStyleCnt="3"/>
      <dgm:spPr/>
      <dgm:t>
        <a:bodyPr/>
        <a:lstStyle/>
        <a:p>
          <a:endParaRPr lang="fr-FR"/>
        </a:p>
      </dgm:t>
    </dgm:pt>
    <dgm:pt modelId="{62D0F44F-3E5C-48CC-B1EA-A40804A8842E}" type="pres">
      <dgm:prSet presAssocID="{F5C7028F-0321-4FF2-9D56-1A7F4A33FFA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05D7E7B-88CC-46B7-9318-00D8CF57A647}" type="pres">
      <dgm:prSet presAssocID="{F5C7028F-0321-4FF2-9D56-1A7F4A33FFA9}" presName="spNode" presStyleCnt="0"/>
      <dgm:spPr/>
    </dgm:pt>
    <dgm:pt modelId="{2E229E0C-5A9D-441C-9032-196AA006720B}" type="pres">
      <dgm:prSet presAssocID="{B8FEBECE-7464-452B-8D91-10AE022BEA27}" presName="sibTrans" presStyleLbl="sibTrans1D1" presStyleIdx="2" presStyleCnt="3"/>
      <dgm:spPr/>
      <dgm:t>
        <a:bodyPr/>
        <a:lstStyle/>
        <a:p>
          <a:endParaRPr lang="fr-FR"/>
        </a:p>
      </dgm:t>
    </dgm:pt>
  </dgm:ptLst>
  <dgm:cxnLst>
    <dgm:cxn modelId="{793CE871-53A9-4CE9-8BE6-50A07823242D}" type="presOf" srcId="{11229733-02CD-472F-829A-4ACD9F4CA724}" destId="{BC1C68EE-8F97-4581-9244-F249BF31FBE3}" srcOrd="0" destOrd="0" presId="urn:microsoft.com/office/officeart/2005/8/layout/cycle6"/>
    <dgm:cxn modelId="{E8254040-C844-4EA5-8CDD-773A0C91C8A1}" type="presOf" srcId="{B8FEBECE-7464-452B-8D91-10AE022BEA27}" destId="{2E229E0C-5A9D-441C-9032-196AA006720B}" srcOrd="0" destOrd="0" presId="urn:microsoft.com/office/officeart/2005/8/layout/cycle6"/>
    <dgm:cxn modelId="{C4623F7E-DBD6-4849-9BAF-2B4A482A469C}" srcId="{368C5DA1-B955-4185-9958-6E9347D69975}" destId="{6FE54377-54FE-47D8-A019-CA1AE7AEC5C0}" srcOrd="1" destOrd="0" parTransId="{DCF6AB28-1D6D-4E43-A6C1-6E4F68DCF323}" sibTransId="{38C6704D-A11C-464B-930D-EFC1B77D247E}"/>
    <dgm:cxn modelId="{23A47E2D-1B17-40FE-B665-841A9666F921}" srcId="{368C5DA1-B955-4185-9958-6E9347D69975}" destId="{EEC93D7D-5B1C-4020-9CCB-38D3D65EC796}" srcOrd="0" destOrd="0" parTransId="{A65D4F02-5103-43D8-9140-4DA35D045F9E}" sibTransId="{11229733-02CD-472F-829A-4ACD9F4CA724}"/>
    <dgm:cxn modelId="{8B607EF7-9909-4804-ACBF-221D3C25530D}" type="presOf" srcId="{6FE54377-54FE-47D8-A019-CA1AE7AEC5C0}" destId="{413D977F-5703-4202-8F17-E10B2A708891}" srcOrd="0" destOrd="0" presId="urn:microsoft.com/office/officeart/2005/8/layout/cycle6"/>
    <dgm:cxn modelId="{B90F26F7-B1B2-4BAD-9B5E-47DAFBDFF87A}" type="presOf" srcId="{38C6704D-A11C-464B-930D-EFC1B77D247E}" destId="{DFBE8D8D-B8E0-4ED8-BFE0-CAAE125A2E54}" srcOrd="0" destOrd="0" presId="urn:microsoft.com/office/officeart/2005/8/layout/cycle6"/>
    <dgm:cxn modelId="{9E2825D9-A590-43CD-A5E9-E418C92533E5}" type="presOf" srcId="{368C5DA1-B955-4185-9958-6E9347D69975}" destId="{66D2EC36-9D3A-4B8B-A67A-0DF0657ECBED}" srcOrd="0" destOrd="0" presId="urn:microsoft.com/office/officeart/2005/8/layout/cycle6"/>
    <dgm:cxn modelId="{3D8C81CC-2F7C-4FEA-835E-016EC4934D89}" srcId="{368C5DA1-B955-4185-9958-6E9347D69975}" destId="{F5C7028F-0321-4FF2-9D56-1A7F4A33FFA9}" srcOrd="2" destOrd="0" parTransId="{0133BC77-6092-490F-81D8-8BD60A3E3F05}" sibTransId="{B8FEBECE-7464-452B-8D91-10AE022BEA27}"/>
    <dgm:cxn modelId="{8B72F8B7-295A-49E9-A76D-23918C1D068C}" type="presOf" srcId="{F5C7028F-0321-4FF2-9D56-1A7F4A33FFA9}" destId="{62D0F44F-3E5C-48CC-B1EA-A40804A8842E}" srcOrd="0" destOrd="0" presId="urn:microsoft.com/office/officeart/2005/8/layout/cycle6"/>
    <dgm:cxn modelId="{33D08ACD-079B-4C40-9B3B-1671BEFF10D8}" type="presOf" srcId="{EEC93D7D-5B1C-4020-9CCB-38D3D65EC796}" destId="{41B026A0-6CE2-421D-AE45-11B5DA4DFEC1}" srcOrd="0" destOrd="0" presId="urn:microsoft.com/office/officeart/2005/8/layout/cycle6"/>
    <dgm:cxn modelId="{990EE199-6B76-41AC-B57C-CF6E74E56D4B}" type="presParOf" srcId="{66D2EC36-9D3A-4B8B-A67A-0DF0657ECBED}" destId="{41B026A0-6CE2-421D-AE45-11B5DA4DFEC1}" srcOrd="0" destOrd="0" presId="urn:microsoft.com/office/officeart/2005/8/layout/cycle6"/>
    <dgm:cxn modelId="{61DCDC5A-761E-485D-BA90-C6598452E8EF}" type="presParOf" srcId="{66D2EC36-9D3A-4B8B-A67A-0DF0657ECBED}" destId="{9C2E6CB2-1DE6-40AD-A7BF-58C34AECC887}" srcOrd="1" destOrd="0" presId="urn:microsoft.com/office/officeart/2005/8/layout/cycle6"/>
    <dgm:cxn modelId="{20F24305-41EE-4CDC-AEB7-7FE6E3F3F73F}" type="presParOf" srcId="{66D2EC36-9D3A-4B8B-A67A-0DF0657ECBED}" destId="{BC1C68EE-8F97-4581-9244-F249BF31FBE3}" srcOrd="2" destOrd="0" presId="urn:microsoft.com/office/officeart/2005/8/layout/cycle6"/>
    <dgm:cxn modelId="{951CAB56-F874-4F8E-9291-21018245AD53}" type="presParOf" srcId="{66D2EC36-9D3A-4B8B-A67A-0DF0657ECBED}" destId="{413D977F-5703-4202-8F17-E10B2A708891}" srcOrd="3" destOrd="0" presId="urn:microsoft.com/office/officeart/2005/8/layout/cycle6"/>
    <dgm:cxn modelId="{48A5CD2C-43A6-4482-BBD5-164E3A70A2D3}" type="presParOf" srcId="{66D2EC36-9D3A-4B8B-A67A-0DF0657ECBED}" destId="{7011EFAD-3795-40C8-B905-A0A364312B0D}" srcOrd="4" destOrd="0" presId="urn:microsoft.com/office/officeart/2005/8/layout/cycle6"/>
    <dgm:cxn modelId="{A44E85A7-4E39-4834-94AF-78E05D188D3D}" type="presParOf" srcId="{66D2EC36-9D3A-4B8B-A67A-0DF0657ECBED}" destId="{DFBE8D8D-B8E0-4ED8-BFE0-CAAE125A2E54}" srcOrd="5" destOrd="0" presId="urn:microsoft.com/office/officeart/2005/8/layout/cycle6"/>
    <dgm:cxn modelId="{CDA3C055-0869-4784-9869-3434E55E7A6F}" type="presParOf" srcId="{66D2EC36-9D3A-4B8B-A67A-0DF0657ECBED}" destId="{62D0F44F-3E5C-48CC-B1EA-A40804A8842E}" srcOrd="6" destOrd="0" presId="urn:microsoft.com/office/officeart/2005/8/layout/cycle6"/>
    <dgm:cxn modelId="{7F748EA2-F39C-4329-AAA1-D87B4CD70A9F}" type="presParOf" srcId="{66D2EC36-9D3A-4B8B-A67A-0DF0657ECBED}" destId="{305D7E7B-88CC-46B7-9318-00D8CF57A647}" srcOrd="7" destOrd="0" presId="urn:microsoft.com/office/officeart/2005/8/layout/cycle6"/>
    <dgm:cxn modelId="{734C0F99-49CF-4E1F-BF4D-FCF66A837197}" type="presParOf" srcId="{66D2EC36-9D3A-4B8B-A67A-0DF0657ECBED}" destId="{2E229E0C-5A9D-441C-9032-196AA006720B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634AA9-E4D7-48DA-93D7-62F0BA372F00}" type="doc">
      <dgm:prSet loTypeId="urn:microsoft.com/office/officeart/2005/8/layout/hList1" loCatId="list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9F926748-D31C-4E16-B583-6CA172E62CFC}">
      <dgm:prSet phldrT="[Texte]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fr-FR" b="1" dirty="0" smtClean="0"/>
            <a:t>Un espace informatif comprenant</a:t>
          </a:r>
          <a:endParaRPr lang="fr-FR" dirty="0"/>
        </a:p>
      </dgm:t>
    </dgm:pt>
    <dgm:pt modelId="{7B50194C-F429-49B5-A29F-5D60C301F0CD}" type="parTrans" cxnId="{20C431BA-35D6-4F93-BC63-56ADB84EF4A8}">
      <dgm:prSet/>
      <dgm:spPr/>
      <dgm:t>
        <a:bodyPr/>
        <a:lstStyle/>
        <a:p>
          <a:endParaRPr lang="fr-FR"/>
        </a:p>
      </dgm:t>
    </dgm:pt>
    <dgm:pt modelId="{CC1D680C-E3D8-4A65-B069-4B1840F004A0}" type="sibTrans" cxnId="{20C431BA-35D6-4F93-BC63-56ADB84EF4A8}">
      <dgm:prSet/>
      <dgm:spPr/>
      <dgm:t>
        <a:bodyPr/>
        <a:lstStyle/>
        <a:p>
          <a:endParaRPr lang="fr-FR"/>
        </a:p>
      </dgm:t>
    </dgm:pt>
    <dgm:pt modelId="{43A9A38D-95BE-46BF-8088-FF052C2F48C7}">
      <dgm:prSet phldrT="[Texte]"/>
      <dgm:spPr>
        <a:solidFill>
          <a:schemeClr val="accent2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fr-FR" b="1" dirty="0" smtClean="0"/>
            <a:t>Une information sur la prévention et les conséquences de la dénutrition et de la </a:t>
          </a:r>
          <a:r>
            <a:rPr lang="fr-FR" b="1" dirty="0" err="1" smtClean="0"/>
            <a:t>sarcopénie</a:t>
          </a:r>
          <a:endParaRPr lang="fr-FR" dirty="0"/>
        </a:p>
      </dgm:t>
    </dgm:pt>
    <dgm:pt modelId="{3B1E7CDB-FC1C-43D5-8517-64956FED7DFF}" type="parTrans" cxnId="{659DCCBC-FD24-46D7-9352-BF0E7F9051B2}">
      <dgm:prSet/>
      <dgm:spPr/>
      <dgm:t>
        <a:bodyPr/>
        <a:lstStyle/>
        <a:p>
          <a:endParaRPr lang="fr-FR"/>
        </a:p>
      </dgm:t>
    </dgm:pt>
    <dgm:pt modelId="{7BA08617-688B-41EF-9E6A-C2266197FDEA}" type="sibTrans" cxnId="{659DCCBC-FD24-46D7-9352-BF0E7F9051B2}">
      <dgm:prSet/>
      <dgm:spPr/>
      <dgm:t>
        <a:bodyPr/>
        <a:lstStyle/>
        <a:p>
          <a:endParaRPr lang="fr-FR"/>
        </a:p>
      </dgm:t>
    </dgm:pt>
    <dgm:pt modelId="{AE549C2E-328C-4723-995B-D064D99E28AE}">
      <dgm:prSet phldrT="[Texte]"/>
      <dgm:spPr>
        <a:solidFill>
          <a:srgbClr val="FFC000"/>
        </a:solidFill>
        <a:ln>
          <a:noFill/>
        </a:ln>
      </dgm:spPr>
      <dgm:t>
        <a:bodyPr/>
        <a:lstStyle/>
        <a:p>
          <a:r>
            <a:rPr lang="fr-FR" b="1" dirty="0" smtClean="0"/>
            <a:t>Espace de suivi</a:t>
          </a:r>
          <a:endParaRPr lang="fr-FR" b="1" dirty="0"/>
        </a:p>
      </dgm:t>
    </dgm:pt>
    <dgm:pt modelId="{3A94C8FB-4D17-459F-A76C-1F73BDBAE5E1}" type="parTrans" cxnId="{7B0CF23D-F771-4C6F-BEAA-C069AAEABEA0}">
      <dgm:prSet/>
      <dgm:spPr/>
      <dgm:t>
        <a:bodyPr/>
        <a:lstStyle/>
        <a:p>
          <a:endParaRPr lang="fr-FR"/>
        </a:p>
      </dgm:t>
    </dgm:pt>
    <dgm:pt modelId="{454F0F6A-3F77-438D-9264-BE154D96933E}" type="sibTrans" cxnId="{7B0CF23D-F771-4C6F-BEAA-C069AAEABEA0}">
      <dgm:prSet/>
      <dgm:spPr/>
      <dgm:t>
        <a:bodyPr/>
        <a:lstStyle/>
        <a:p>
          <a:endParaRPr lang="fr-FR"/>
        </a:p>
      </dgm:t>
    </dgm:pt>
    <dgm:pt modelId="{94853077-CFFE-408B-B437-2B4B0A27FA60}">
      <dgm:prSet phldrT="[Texte]"/>
      <dgm:spPr>
        <a:solidFill>
          <a:schemeClr val="accent4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fr-FR" b="1" dirty="0" smtClean="0"/>
            <a:t>Le patient renseignera divers items de façon </a:t>
          </a:r>
          <a:r>
            <a:rPr lang="fr-FR" b="1" dirty="0" smtClean="0"/>
            <a:t>hebdomadaire: </a:t>
          </a:r>
          <a:r>
            <a:rPr lang="fr-FR" dirty="0" smtClean="0"/>
            <a:t>Poids</a:t>
          </a:r>
          <a:r>
            <a:rPr lang="fr-FR" dirty="0" smtClean="0"/>
            <a:t>, score SEFI, score EVA, effets secondaires des </a:t>
          </a:r>
          <a:r>
            <a:rPr lang="fr-FR" dirty="0" smtClean="0"/>
            <a:t>traitements…</a:t>
          </a:r>
          <a:endParaRPr lang="fr-FR" dirty="0"/>
        </a:p>
      </dgm:t>
    </dgm:pt>
    <dgm:pt modelId="{843BCBBC-3D8D-4709-AD88-9F2C28328327}" type="parTrans" cxnId="{0BE1EDB9-4220-4CF3-8C00-ED3AC5932BE3}">
      <dgm:prSet/>
      <dgm:spPr/>
      <dgm:t>
        <a:bodyPr/>
        <a:lstStyle/>
        <a:p>
          <a:endParaRPr lang="fr-FR"/>
        </a:p>
      </dgm:t>
    </dgm:pt>
    <dgm:pt modelId="{02A1786E-163F-4D75-ADB1-1C08B6CDD28C}" type="sibTrans" cxnId="{0BE1EDB9-4220-4CF3-8C00-ED3AC5932BE3}">
      <dgm:prSet/>
      <dgm:spPr/>
      <dgm:t>
        <a:bodyPr/>
        <a:lstStyle/>
        <a:p>
          <a:endParaRPr lang="fr-FR"/>
        </a:p>
      </dgm:t>
    </dgm:pt>
    <dgm:pt modelId="{0FFE8E07-DE63-47C9-B4E7-7A0FA7BCAF76}">
      <dgm:prSet phldrT="[Texte]"/>
      <dgm:spPr>
        <a:solidFill>
          <a:schemeClr val="bg2">
            <a:lumMod val="75000"/>
          </a:schemeClr>
        </a:solidFill>
        <a:ln>
          <a:noFill/>
        </a:ln>
      </dgm:spPr>
      <dgm:t>
        <a:bodyPr/>
        <a:lstStyle/>
        <a:p>
          <a:r>
            <a:rPr lang="fr-FR" b="1" dirty="0" smtClean="0"/>
            <a:t>Un espace d’échanges personnalisés</a:t>
          </a:r>
          <a:endParaRPr lang="fr-FR" dirty="0"/>
        </a:p>
      </dgm:t>
    </dgm:pt>
    <dgm:pt modelId="{FE8DE3AD-D901-4BF4-9B25-5C63ABB28BA4}" type="parTrans" cxnId="{BD8E5354-A8E7-4133-9035-A4225CE5A8B6}">
      <dgm:prSet/>
      <dgm:spPr/>
      <dgm:t>
        <a:bodyPr/>
        <a:lstStyle/>
        <a:p>
          <a:endParaRPr lang="fr-FR"/>
        </a:p>
      </dgm:t>
    </dgm:pt>
    <dgm:pt modelId="{49339172-13CA-48D1-9D62-A8EC56E2B825}" type="sibTrans" cxnId="{BD8E5354-A8E7-4133-9035-A4225CE5A8B6}">
      <dgm:prSet/>
      <dgm:spPr/>
      <dgm:t>
        <a:bodyPr/>
        <a:lstStyle/>
        <a:p>
          <a:endParaRPr lang="fr-FR"/>
        </a:p>
      </dgm:t>
    </dgm:pt>
    <dgm:pt modelId="{D10F25D6-2CAE-4405-980E-39B202AEE074}">
      <dgm:prSet phldrT="[Texte]"/>
      <dgm:spPr>
        <a:solidFill>
          <a:schemeClr val="bg2">
            <a:lumMod val="90000"/>
            <a:alpha val="90000"/>
          </a:schemeClr>
        </a:solidFill>
        <a:ln>
          <a:noFill/>
        </a:ln>
      </dgm:spPr>
      <dgm:t>
        <a:bodyPr/>
        <a:lstStyle/>
        <a:p>
          <a:pPr algn="l"/>
          <a:r>
            <a:rPr lang="fr-FR" dirty="0" smtClean="0"/>
            <a:t>Possibilité d’interaction directe patient/soignant via </a:t>
          </a:r>
          <a:r>
            <a:rPr lang="fr-FR" dirty="0" smtClean="0"/>
            <a:t>une </a:t>
          </a:r>
          <a:r>
            <a:rPr lang="fr-FR" dirty="0" smtClean="0"/>
            <a:t>messagerie sécurisée</a:t>
          </a:r>
          <a:endParaRPr lang="fr-FR" dirty="0"/>
        </a:p>
      </dgm:t>
    </dgm:pt>
    <dgm:pt modelId="{94233C14-2B57-46A8-9647-8E13A401AA4D}" type="parTrans" cxnId="{6D3E00A8-CBE9-4BB5-962D-DF0B53424486}">
      <dgm:prSet/>
      <dgm:spPr/>
      <dgm:t>
        <a:bodyPr/>
        <a:lstStyle/>
        <a:p>
          <a:endParaRPr lang="fr-FR"/>
        </a:p>
      </dgm:t>
    </dgm:pt>
    <dgm:pt modelId="{DA01B75F-4219-469F-8F42-D82F4DF07554}" type="sibTrans" cxnId="{6D3E00A8-CBE9-4BB5-962D-DF0B53424486}">
      <dgm:prSet/>
      <dgm:spPr/>
      <dgm:t>
        <a:bodyPr/>
        <a:lstStyle/>
        <a:p>
          <a:endParaRPr lang="fr-FR"/>
        </a:p>
      </dgm:t>
    </dgm:pt>
    <dgm:pt modelId="{F81AACB0-83AA-418C-AC47-AF0926524557}">
      <dgm:prSet/>
      <dgm:spPr>
        <a:solidFill>
          <a:schemeClr val="accent2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fr-FR" b="1" dirty="0" smtClean="0"/>
            <a:t>Des liens vers les sites </a:t>
          </a:r>
          <a:r>
            <a:rPr lang="fr-FR" b="1" dirty="0" smtClean="0"/>
            <a:t>dédiés, validés</a:t>
          </a:r>
          <a:r>
            <a:rPr lang="fr-FR" dirty="0" smtClean="0"/>
            <a:t> : réseau NACRE, SFNCM, LIGUE, application </a:t>
          </a:r>
          <a:r>
            <a:rPr lang="fr-FR" dirty="0" smtClean="0"/>
            <a:t>Poids+, </a:t>
          </a:r>
          <a:r>
            <a:rPr lang="fr-FR" dirty="0" smtClean="0"/>
            <a:t>…</a:t>
          </a:r>
        </a:p>
      </dgm:t>
    </dgm:pt>
    <dgm:pt modelId="{3270CD0B-BC23-47F1-A4FE-E64407FCFC6E}" type="parTrans" cxnId="{1734F735-8184-4867-82B0-90DD2C306C3E}">
      <dgm:prSet/>
      <dgm:spPr/>
      <dgm:t>
        <a:bodyPr/>
        <a:lstStyle/>
        <a:p>
          <a:endParaRPr lang="fr-FR"/>
        </a:p>
      </dgm:t>
    </dgm:pt>
    <dgm:pt modelId="{E07AD9CA-4DB4-4214-A975-8FF9557104CB}" type="sibTrans" cxnId="{1734F735-8184-4867-82B0-90DD2C306C3E}">
      <dgm:prSet/>
      <dgm:spPr/>
      <dgm:t>
        <a:bodyPr/>
        <a:lstStyle/>
        <a:p>
          <a:endParaRPr lang="fr-FR"/>
        </a:p>
      </dgm:t>
    </dgm:pt>
    <dgm:pt modelId="{94912042-9C13-4D7A-94A0-3059BDFEBF4E}">
      <dgm:prSet/>
      <dgm:spPr>
        <a:solidFill>
          <a:schemeClr val="accent4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fr-FR" b="1" u="sng" dirty="0" smtClean="0"/>
            <a:t>Génération d’alertes par mail </a:t>
          </a:r>
          <a:r>
            <a:rPr lang="fr-FR" dirty="0" smtClean="0"/>
            <a:t>permettant une meilleure réactivité des soignants</a:t>
          </a:r>
          <a:endParaRPr lang="fr-FR" dirty="0" smtClean="0"/>
        </a:p>
      </dgm:t>
    </dgm:pt>
    <dgm:pt modelId="{D74C77B5-0E78-4B27-BA74-59ED00FE076C}" type="parTrans" cxnId="{FDE79CC0-3572-46FB-8642-7A7DFC05981D}">
      <dgm:prSet/>
      <dgm:spPr/>
      <dgm:t>
        <a:bodyPr/>
        <a:lstStyle/>
        <a:p>
          <a:endParaRPr lang="fr-FR"/>
        </a:p>
      </dgm:t>
    </dgm:pt>
    <dgm:pt modelId="{1A2C9A6F-D6FF-4071-B7B8-5AC13A458B55}" type="sibTrans" cxnId="{FDE79CC0-3572-46FB-8642-7A7DFC05981D}">
      <dgm:prSet/>
      <dgm:spPr/>
      <dgm:t>
        <a:bodyPr/>
        <a:lstStyle/>
        <a:p>
          <a:endParaRPr lang="fr-FR"/>
        </a:p>
      </dgm:t>
    </dgm:pt>
    <dgm:pt modelId="{31BC8849-5C10-4AAB-A748-EC1F93200366}">
      <dgm:prSet/>
      <dgm:spPr>
        <a:solidFill>
          <a:schemeClr val="bg2">
            <a:lumMod val="90000"/>
            <a:alpha val="90000"/>
          </a:schemeClr>
        </a:solidFill>
        <a:ln>
          <a:noFill/>
        </a:ln>
      </dgm:spPr>
      <dgm:t>
        <a:bodyPr/>
        <a:lstStyle/>
        <a:p>
          <a:pPr algn="l"/>
          <a:endParaRPr lang="fr-FR" dirty="0"/>
        </a:p>
      </dgm:t>
    </dgm:pt>
    <dgm:pt modelId="{AB813B57-CADC-49EC-8DA2-ACAFF1D15F91}" type="parTrans" cxnId="{7E9B60B0-60E9-4997-B414-19945677E22B}">
      <dgm:prSet/>
      <dgm:spPr/>
      <dgm:t>
        <a:bodyPr/>
        <a:lstStyle/>
        <a:p>
          <a:endParaRPr lang="fr-FR"/>
        </a:p>
      </dgm:t>
    </dgm:pt>
    <dgm:pt modelId="{BBDD97C5-859A-42C7-AC14-555FD5B18575}" type="sibTrans" cxnId="{7E9B60B0-60E9-4997-B414-19945677E22B}">
      <dgm:prSet/>
      <dgm:spPr/>
      <dgm:t>
        <a:bodyPr/>
        <a:lstStyle/>
        <a:p>
          <a:endParaRPr lang="fr-FR"/>
        </a:p>
      </dgm:t>
    </dgm:pt>
    <dgm:pt modelId="{37D687E2-8ABA-4EE7-B63E-D381A7746A4F}">
      <dgm:prSet/>
      <dgm:spPr>
        <a:solidFill>
          <a:schemeClr val="bg2">
            <a:lumMod val="90000"/>
            <a:alpha val="90000"/>
          </a:schemeClr>
        </a:solidFill>
        <a:ln>
          <a:noFill/>
        </a:ln>
      </dgm:spPr>
      <dgm:t>
        <a:bodyPr/>
        <a:lstStyle/>
        <a:p>
          <a:pPr algn="l"/>
          <a:r>
            <a:rPr lang="fr-FR" b="1" dirty="0" smtClean="0"/>
            <a:t>Un système de </a:t>
          </a:r>
          <a:r>
            <a:rPr lang="fr-FR" b="1" dirty="0" smtClean="0"/>
            <a:t>questions/réponses </a:t>
          </a:r>
          <a:r>
            <a:rPr lang="fr-FR" dirty="0" smtClean="0"/>
            <a:t>grâce à un robot conversationnel </a:t>
          </a:r>
          <a:r>
            <a:rPr lang="fr-FR" dirty="0" smtClean="0"/>
            <a:t>permettant de répondre </a:t>
          </a:r>
          <a:r>
            <a:rPr lang="fr-FR" dirty="0" smtClean="0"/>
            <a:t>aux questions les plus courantes</a:t>
          </a:r>
          <a:endParaRPr lang="fr-FR" dirty="0"/>
        </a:p>
      </dgm:t>
    </dgm:pt>
    <dgm:pt modelId="{9266A812-E8BC-4EAC-B350-E21AED61FC65}" type="parTrans" cxnId="{5B2C33D5-2263-4FCE-8AFB-DA980673E391}">
      <dgm:prSet/>
      <dgm:spPr/>
      <dgm:t>
        <a:bodyPr/>
        <a:lstStyle/>
        <a:p>
          <a:endParaRPr lang="fr-FR"/>
        </a:p>
      </dgm:t>
    </dgm:pt>
    <dgm:pt modelId="{1FCF09DF-AB4A-4B85-93CA-C13281409351}" type="sibTrans" cxnId="{5B2C33D5-2263-4FCE-8AFB-DA980673E391}">
      <dgm:prSet/>
      <dgm:spPr/>
      <dgm:t>
        <a:bodyPr/>
        <a:lstStyle/>
        <a:p>
          <a:endParaRPr lang="fr-FR"/>
        </a:p>
      </dgm:t>
    </dgm:pt>
    <dgm:pt modelId="{8E6B6DFC-13A6-40D5-811D-2E249D5497F4}">
      <dgm:prSet/>
      <dgm:spPr>
        <a:solidFill>
          <a:schemeClr val="bg2">
            <a:lumMod val="90000"/>
            <a:alpha val="90000"/>
          </a:schemeClr>
        </a:solidFill>
        <a:ln>
          <a:noFill/>
        </a:ln>
      </dgm:spPr>
      <dgm:t>
        <a:bodyPr/>
        <a:lstStyle/>
        <a:p>
          <a:pPr algn="l"/>
          <a:r>
            <a:rPr lang="fr-FR" dirty="0" smtClean="0"/>
            <a:t>FAQ</a:t>
          </a:r>
          <a:endParaRPr lang="fr-FR" dirty="0"/>
        </a:p>
      </dgm:t>
    </dgm:pt>
    <dgm:pt modelId="{2905EFB1-AAEF-498E-AA57-91AF8A661E5E}" type="parTrans" cxnId="{8E7BE2F5-9080-4EDF-9C6E-4D75847F63E0}">
      <dgm:prSet/>
      <dgm:spPr/>
      <dgm:t>
        <a:bodyPr/>
        <a:lstStyle/>
        <a:p>
          <a:endParaRPr lang="fr-FR"/>
        </a:p>
      </dgm:t>
    </dgm:pt>
    <dgm:pt modelId="{2004A9DE-120A-4BE8-B641-5ACF86B921AC}" type="sibTrans" cxnId="{8E7BE2F5-9080-4EDF-9C6E-4D75847F63E0}">
      <dgm:prSet/>
      <dgm:spPr/>
      <dgm:t>
        <a:bodyPr/>
        <a:lstStyle/>
        <a:p>
          <a:endParaRPr lang="fr-FR"/>
        </a:p>
      </dgm:t>
    </dgm:pt>
    <dgm:pt modelId="{070CD329-B25B-4D7A-B938-87A466C680C9}">
      <dgm:prSet/>
      <dgm:spPr>
        <a:solidFill>
          <a:schemeClr val="bg2">
            <a:lumMod val="90000"/>
            <a:alpha val="90000"/>
          </a:schemeClr>
        </a:solidFill>
        <a:ln>
          <a:noFill/>
        </a:ln>
      </dgm:spPr>
      <dgm:t>
        <a:bodyPr/>
        <a:lstStyle/>
        <a:p>
          <a:pPr algn="l"/>
          <a:endParaRPr lang="fr-FR" dirty="0"/>
        </a:p>
      </dgm:t>
    </dgm:pt>
    <dgm:pt modelId="{35A4D372-4F46-46A7-9C44-23C1BD3B4E52}" type="parTrans" cxnId="{50D330AD-D4C3-4994-A8AD-7130EC04FD11}">
      <dgm:prSet/>
      <dgm:spPr/>
      <dgm:t>
        <a:bodyPr/>
        <a:lstStyle/>
        <a:p>
          <a:endParaRPr lang="fr-FR"/>
        </a:p>
      </dgm:t>
    </dgm:pt>
    <dgm:pt modelId="{991E2458-86AD-4B8C-91A4-27B6FA81AB44}" type="sibTrans" cxnId="{50D330AD-D4C3-4994-A8AD-7130EC04FD11}">
      <dgm:prSet/>
      <dgm:spPr/>
      <dgm:t>
        <a:bodyPr/>
        <a:lstStyle/>
        <a:p>
          <a:endParaRPr lang="fr-FR"/>
        </a:p>
      </dgm:t>
    </dgm:pt>
    <dgm:pt modelId="{5C39215E-7D00-4E94-8132-7A0A5F49A821}">
      <dgm:prSet/>
      <dgm:spPr>
        <a:solidFill>
          <a:schemeClr val="accent2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fr-FR" dirty="0" smtClean="0"/>
            <a:t>Des explications sur la pathologie, les traitements, les besoins nutritionnels spécifiques</a:t>
          </a:r>
          <a:endParaRPr lang="fr-FR" b="1" dirty="0" smtClean="0"/>
        </a:p>
      </dgm:t>
    </dgm:pt>
    <dgm:pt modelId="{E1EFAF24-510E-48CF-9EA0-55D947B5685E}" type="parTrans" cxnId="{12A27C16-F573-40AB-A217-3C65C8A5F94A}">
      <dgm:prSet/>
      <dgm:spPr/>
      <dgm:t>
        <a:bodyPr/>
        <a:lstStyle/>
        <a:p>
          <a:endParaRPr lang="fr-FR"/>
        </a:p>
      </dgm:t>
    </dgm:pt>
    <dgm:pt modelId="{8F4B63A3-07DC-4875-8430-426F9EE28E02}" type="sibTrans" cxnId="{12A27C16-F573-40AB-A217-3C65C8A5F94A}">
      <dgm:prSet/>
      <dgm:spPr/>
      <dgm:t>
        <a:bodyPr/>
        <a:lstStyle/>
        <a:p>
          <a:endParaRPr lang="fr-FR"/>
        </a:p>
      </dgm:t>
    </dgm:pt>
    <dgm:pt modelId="{3ECCC34E-7B46-405D-AF8C-1890A477E7DE}">
      <dgm:prSet/>
      <dgm:spPr>
        <a:solidFill>
          <a:schemeClr val="accent4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fr-FR" dirty="0" smtClean="0"/>
            <a:t>Cet espace s’inscrira dans les recommandations « </a:t>
          </a:r>
          <a:r>
            <a:rPr lang="fr-FR" b="1" dirty="0" smtClean="0"/>
            <a:t>Patient </a:t>
          </a:r>
          <a:r>
            <a:rPr lang="fr-FR" b="1" dirty="0" err="1" smtClean="0"/>
            <a:t>Reported</a:t>
          </a:r>
          <a:r>
            <a:rPr lang="fr-FR" b="1" dirty="0" smtClean="0"/>
            <a:t> </a:t>
          </a:r>
          <a:r>
            <a:rPr lang="fr-FR" b="1" dirty="0" err="1" smtClean="0"/>
            <a:t>Outcoumes</a:t>
          </a:r>
          <a:r>
            <a:rPr lang="fr-FR" dirty="0" smtClean="0"/>
            <a:t> » (e-PRO) </a:t>
          </a:r>
          <a:endParaRPr lang="fr-FR" dirty="0" smtClean="0"/>
        </a:p>
      </dgm:t>
    </dgm:pt>
    <dgm:pt modelId="{C23C0E54-339C-4276-A756-11CFEE8EA13E}" type="parTrans" cxnId="{DF9A668A-35D4-43EC-99D2-A722CC1634A5}">
      <dgm:prSet/>
      <dgm:spPr/>
      <dgm:t>
        <a:bodyPr/>
        <a:lstStyle/>
        <a:p>
          <a:endParaRPr lang="fr-FR"/>
        </a:p>
      </dgm:t>
    </dgm:pt>
    <dgm:pt modelId="{6EE4CDBE-A76E-4220-9AA9-24C65B5F9E88}" type="sibTrans" cxnId="{DF9A668A-35D4-43EC-99D2-A722CC1634A5}">
      <dgm:prSet/>
      <dgm:spPr/>
      <dgm:t>
        <a:bodyPr/>
        <a:lstStyle/>
        <a:p>
          <a:endParaRPr lang="fr-FR"/>
        </a:p>
      </dgm:t>
    </dgm:pt>
    <dgm:pt modelId="{B3EBD76F-B244-4A25-B252-75F695021149}">
      <dgm:prSet/>
      <dgm:spPr>
        <a:solidFill>
          <a:schemeClr val="accent2">
            <a:lumMod val="40000"/>
            <a:lumOff val="60000"/>
            <a:alpha val="90000"/>
          </a:schemeClr>
        </a:solidFill>
        <a:ln>
          <a:noFill/>
        </a:ln>
      </dgm:spPr>
      <dgm:t>
        <a:bodyPr/>
        <a:lstStyle/>
        <a:p>
          <a:r>
            <a:rPr lang="fr-FR" b="1" dirty="0" smtClean="0"/>
            <a:t>Des conseils diététiques pratiques</a:t>
          </a:r>
          <a:r>
            <a:rPr lang="fr-FR" dirty="0" smtClean="0"/>
            <a:t> </a:t>
          </a:r>
          <a:endParaRPr lang="fr-FR" b="1" dirty="0" smtClean="0"/>
        </a:p>
      </dgm:t>
    </dgm:pt>
    <dgm:pt modelId="{C34605E0-5A56-40C1-B21A-22F42DAE4803}" type="parTrans" cxnId="{B97C34FB-03C2-4220-B3A2-15FBF1CE6A2A}">
      <dgm:prSet/>
      <dgm:spPr/>
      <dgm:t>
        <a:bodyPr/>
        <a:lstStyle/>
        <a:p>
          <a:endParaRPr lang="fr-FR"/>
        </a:p>
      </dgm:t>
    </dgm:pt>
    <dgm:pt modelId="{4FBB4876-F63F-4646-BFB2-8186D0E05E27}" type="sibTrans" cxnId="{B97C34FB-03C2-4220-B3A2-15FBF1CE6A2A}">
      <dgm:prSet/>
      <dgm:spPr/>
      <dgm:t>
        <a:bodyPr/>
        <a:lstStyle/>
        <a:p>
          <a:endParaRPr lang="fr-FR"/>
        </a:p>
      </dgm:t>
    </dgm:pt>
    <dgm:pt modelId="{BFD5D2AD-7851-48DA-86AE-29647086788A}" type="pres">
      <dgm:prSet presAssocID="{AE634AA9-E4D7-48DA-93D7-62F0BA372F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37C54F1-87A8-401F-B22B-24D7B54FAFF6}" type="pres">
      <dgm:prSet presAssocID="{9F926748-D31C-4E16-B583-6CA172E62CFC}" presName="composite" presStyleCnt="0"/>
      <dgm:spPr/>
    </dgm:pt>
    <dgm:pt modelId="{8272AAE5-5E23-409D-8F6A-20D0D9576C10}" type="pres">
      <dgm:prSet presAssocID="{9F926748-D31C-4E16-B583-6CA172E62CF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A9F4E5E-1E39-4B00-8717-9DCCD1A5A0F2}" type="pres">
      <dgm:prSet presAssocID="{9F926748-D31C-4E16-B583-6CA172E62CF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24927B-1CAB-4F3E-B7F9-14CABA8EE619}" type="pres">
      <dgm:prSet presAssocID="{CC1D680C-E3D8-4A65-B069-4B1840F004A0}" presName="space" presStyleCnt="0"/>
      <dgm:spPr/>
    </dgm:pt>
    <dgm:pt modelId="{4E3CB048-62EA-478B-88BB-2ACBA520040D}" type="pres">
      <dgm:prSet presAssocID="{AE549C2E-328C-4723-995B-D064D99E28AE}" presName="composite" presStyleCnt="0"/>
      <dgm:spPr/>
    </dgm:pt>
    <dgm:pt modelId="{50FA03C9-37DB-41F9-9F43-D761C8712F5D}" type="pres">
      <dgm:prSet presAssocID="{AE549C2E-328C-4723-995B-D064D99E28A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B369792-E046-47CC-A6DC-9399558A1622}" type="pres">
      <dgm:prSet presAssocID="{AE549C2E-328C-4723-995B-D064D99E28A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E8BB1C5-A3A1-4CAB-984F-245670211F7B}" type="pres">
      <dgm:prSet presAssocID="{454F0F6A-3F77-438D-9264-BE154D96933E}" presName="space" presStyleCnt="0"/>
      <dgm:spPr/>
    </dgm:pt>
    <dgm:pt modelId="{1384B191-F898-4E9A-82A5-9A853D70EB12}" type="pres">
      <dgm:prSet presAssocID="{0FFE8E07-DE63-47C9-B4E7-7A0FA7BCAF76}" presName="composite" presStyleCnt="0"/>
      <dgm:spPr/>
    </dgm:pt>
    <dgm:pt modelId="{6E2A6B84-0624-46E2-9D71-A861B30D5D2B}" type="pres">
      <dgm:prSet presAssocID="{0FFE8E07-DE63-47C9-B4E7-7A0FA7BCAF7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F45223-DCCE-4A23-92BE-1F874B27BE32}" type="pres">
      <dgm:prSet presAssocID="{0FFE8E07-DE63-47C9-B4E7-7A0FA7BCAF7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EB38E00-4B04-402F-A04A-B51BE4A0E814}" type="presOf" srcId="{AE549C2E-328C-4723-995B-D064D99E28AE}" destId="{50FA03C9-37DB-41F9-9F43-D761C8712F5D}" srcOrd="0" destOrd="0" presId="urn:microsoft.com/office/officeart/2005/8/layout/hList1"/>
    <dgm:cxn modelId="{6D3E00A8-CBE9-4BB5-962D-DF0B53424486}" srcId="{0FFE8E07-DE63-47C9-B4E7-7A0FA7BCAF76}" destId="{D10F25D6-2CAE-4405-980E-39B202AEE074}" srcOrd="0" destOrd="0" parTransId="{94233C14-2B57-46A8-9647-8E13A401AA4D}" sibTransId="{DA01B75F-4219-469F-8F42-D82F4DF07554}"/>
    <dgm:cxn modelId="{FF305C48-B488-4C01-BE72-84B1C68E32D7}" type="presOf" srcId="{37D687E2-8ABA-4EE7-B63E-D381A7746A4F}" destId="{44F45223-DCCE-4A23-92BE-1F874B27BE32}" srcOrd="0" destOrd="2" presId="urn:microsoft.com/office/officeart/2005/8/layout/hList1"/>
    <dgm:cxn modelId="{5B2C33D5-2263-4FCE-8AFB-DA980673E391}" srcId="{0FFE8E07-DE63-47C9-B4E7-7A0FA7BCAF76}" destId="{37D687E2-8ABA-4EE7-B63E-D381A7746A4F}" srcOrd="2" destOrd="0" parTransId="{9266A812-E8BC-4EAC-B350-E21AED61FC65}" sibTransId="{1FCF09DF-AB4A-4B85-93CA-C13281409351}"/>
    <dgm:cxn modelId="{7E9B60B0-60E9-4997-B414-19945677E22B}" srcId="{0FFE8E07-DE63-47C9-B4E7-7A0FA7BCAF76}" destId="{31BC8849-5C10-4AAB-A748-EC1F93200366}" srcOrd="1" destOrd="0" parTransId="{AB813B57-CADC-49EC-8DA2-ACAFF1D15F91}" sibTransId="{BBDD97C5-859A-42C7-AC14-555FD5B18575}"/>
    <dgm:cxn modelId="{1D6D02B8-F538-450E-BB51-12DF34E81B2F}" type="presOf" srcId="{31BC8849-5C10-4AAB-A748-EC1F93200366}" destId="{44F45223-DCCE-4A23-92BE-1F874B27BE32}" srcOrd="0" destOrd="1" presId="urn:microsoft.com/office/officeart/2005/8/layout/hList1"/>
    <dgm:cxn modelId="{E0C571F5-C574-4324-A071-11B2195107F9}" type="presOf" srcId="{0FFE8E07-DE63-47C9-B4E7-7A0FA7BCAF76}" destId="{6E2A6B84-0624-46E2-9D71-A861B30D5D2B}" srcOrd="0" destOrd="0" presId="urn:microsoft.com/office/officeart/2005/8/layout/hList1"/>
    <dgm:cxn modelId="{7ABB8ADD-DF92-4C13-A822-B5338596E4ED}" type="presOf" srcId="{3ECCC34E-7B46-405D-AF8C-1890A477E7DE}" destId="{BB369792-E046-47CC-A6DC-9399558A1622}" srcOrd="0" destOrd="2" presId="urn:microsoft.com/office/officeart/2005/8/layout/hList1"/>
    <dgm:cxn modelId="{1734F735-8184-4867-82B0-90DD2C306C3E}" srcId="{9F926748-D31C-4E16-B583-6CA172E62CFC}" destId="{F81AACB0-83AA-418C-AC47-AF0926524557}" srcOrd="3" destOrd="0" parTransId="{3270CD0B-BC23-47F1-A4FE-E64407FCFC6E}" sibTransId="{E07AD9CA-4DB4-4214-A975-8FF9557104CB}"/>
    <dgm:cxn modelId="{0C929318-D4E1-4005-BE23-2CF19813EA2A}" type="presOf" srcId="{B3EBD76F-B244-4A25-B252-75F695021149}" destId="{9A9F4E5E-1E39-4B00-8717-9DCCD1A5A0F2}" srcOrd="0" destOrd="2" presId="urn:microsoft.com/office/officeart/2005/8/layout/hList1"/>
    <dgm:cxn modelId="{659DCCBC-FD24-46D7-9352-BF0E7F9051B2}" srcId="{9F926748-D31C-4E16-B583-6CA172E62CFC}" destId="{43A9A38D-95BE-46BF-8088-FF052C2F48C7}" srcOrd="0" destOrd="0" parTransId="{3B1E7CDB-FC1C-43D5-8517-64956FED7DFF}" sibTransId="{7BA08617-688B-41EF-9E6A-C2266197FDEA}"/>
    <dgm:cxn modelId="{5BE321F4-9A15-4A79-8665-06E44B759DAA}" type="presOf" srcId="{94853077-CFFE-408B-B437-2B4B0A27FA60}" destId="{BB369792-E046-47CC-A6DC-9399558A1622}" srcOrd="0" destOrd="0" presId="urn:microsoft.com/office/officeart/2005/8/layout/hList1"/>
    <dgm:cxn modelId="{FE093DB4-978D-4A64-80FA-8CCB7938BC1D}" type="presOf" srcId="{94912042-9C13-4D7A-94A0-3059BDFEBF4E}" destId="{BB369792-E046-47CC-A6DC-9399558A1622}" srcOrd="0" destOrd="1" presId="urn:microsoft.com/office/officeart/2005/8/layout/hList1"/>
    <dgm:cxn modelId="{DF9A668A-35D4-43EC-99D2-A722CC1634A5}" srcId="{AE549C2E-328C-4723-995B-D064D99E28AE}" destId="{3ECCC34E-7B46-405D-AF8C-1890A477E7DE}" srcOrd="2" destOrd="0" parTransId="{C23C0E54-339C-4276-A756-11CFEE8EA13E}" sibTransId="{6EE4CDBE-A76E-4220-9AA9-24C65B5F9E88}"/>
    <dgm:cxn modelId="{B97C34FB-03C2-4220-B3A2-15FBF1CE6A2A}" srcId="{9F926748-D31C-4E16-B583-6CA172E62CFC}" destId="{B3EBD76F-B244-4A25-B252-75F695021149}" srcOrd="2" destOrd="0" parTransId="{C34605E0-5A56-40C1-B21A-22F42DAE4803}" sibTransId="{4FBB4876-F63F-4646-BFB2-8186D0E05E27}"/>
    <dgm:cxn modelId="{7B0CF23D-F771-4C6F-BEAA-C069AAEABEA0}" srcId="{AE634AA9-E4D7-48DA-93D7-62F0BA372F00}" destId="{AE549C2E-328C-4723-995B-D064D99E28AE}" srcOrd="1" destOrd="0" parTransId="{3A94C8FB-4D17-459F-A76C-1F73BDBAE5E1}" sibTransId="{454F0F6A-3F77-438D-9264-BE154D96933E}"/>
    <dgm:cxn modelId="{8E7BE2F5-9080-4EDF-9C6E-4D75847F63E0}" srcId="{0FFE8E07-DE63-47C9-B4E7-7A0FA7BCAF76}" destId="{8E6B6DFC-13A6-40D5-811D-2E249D5497F4}" srcOrd="4" destOrd="0" parTransId="{2905EFB1-AAEF-498E-AA57-91AF8A661E5E}" sibTransId="{2004A9DE-120A-4BE8-B641-5ACF86B921AC}"/>
    <dgm:cxn modelId="{FDE79CC0-3572-46FB-8642-7A7DFC05981D}" srcId="{AE549C2E-328C-4723-995B-D064D99E28AE}" destId="{94912042-9C13-4D7A-94A0-3059BDFEBF4E}" srcOrd="1" destOrd="0" parTransId="{D74C77B5-0E78-4B27-BA74-59ED00FE076C}" sibTransId="{1A2C9A6F-D6FF-4071-B7B8-5AC13A458B55}"/>
    <dgm:cxn modelId="{0BE1EDB9-4220-4CF3-8C00-ED3AC5932BE3}" srcId="{AE549C2E-328C-4723-995B-D064D99E28AE}" destId="{94853077-CFFE-408B-B437-2B4B0A27FA60}" srcOrd="0" destOrd="0" parTransId="{843BCBBC-3D8D-4709-AD88-9F2C28328327}" sibTransId="{02A1786E-163F-4D75-ADB1-1C08B6CDD28C}"/>
    <dgm:cxn modelId="{1C7650A5-0273-474B-91AA-8FE73AE05ED0}" type="presOf" srcId="{AE634AA9-E4D7-48DA-93D7-62F0BA372F00}" destId="{BFD5D2AD-7851-48DA-86AE-29647086788A}" srcOrd="0" destOrd="0" presId="urn:microsoft.com/office/officeart/2005/8/layout/hList1"/>
    <dgm:cxn modelId="{78DE911F-17CA-4A06-A417-9BF34B384541}" type="presOf" srcId="{8E6B6DFC-13A6-40D5-811D-2E249D5497F4}" destId="{44F45223-DCCE-4A23-92BE-1F874B27BE32}" srcOrd="0" destOrd="4" presId="urn:microsoft.com/office/officeart/2005/8/layout/hList1"/>
    <dgm:cxn modelId="{9348C24C-DC10-4DC6-95C7-0350E694696B}" type="presOf" srcId="{070CD329-B25B-4D7A-B938-87A466C680C9}" destId="{44F45223-DCCE-4A23-92BE-1F874B27BE32}" srcOrd="0" destOrd="3" presId="urn:microsoft.com/office/officeart/2005/8/layout/hList1"/>
    <dgm:cxn modelId="{611FDB6D-7985-4769-8FE1-51CBB5FFA49E}" type="presOf" srcId="{43A9A38D-95BE-46BF-8088-FF052C2F48C7}" destId="{9A9F4E5E-1E39-4B00-8717-9DCCD1A5A0F2}" srcOrd="0" destOrd="0" presId="urn:microsoft.com/office/officeart/2005/8/layout/hList1"/>
    <dgm:cxn modelId="{20C431BA-35D6-4F93-BC63-56ADB84EF4A8}" srcId="{AE634AA9-E4D7-48DA-93D7-62F0BA372F00}" destId="{9F926748-D31C-4E16-B583-6CA172E62CFC}" srcOrd="0" destOrd="0" parTransId="{7B50194C-F429-49B5-A29F-5D60C301F0CD}" sibTransId="{CC1D680C-E3D8-4A65-B069-4B1840F004A0}"/>
    <dgm:cxn modelId="{50D330AD-D4C3-4994-A8AD-7130EC04FD11}" srcId="{0FFE8E07-DE63-47C9-B4E7-7A0FA7BCAF76}" destId="{070CD329-B25B-4D7A-B938-87A466C680C9}" srcOrd="3" destOrd="0" parTransId="{35A4D372-4F46-46A7-9C44-23C1BD3B4E52}" sibTransId="{991E2458-86AD-4B8C-91A4-27B6FA81AB44}"/>
    <dgm:cxn modelId="{EF2D3D7A-8864-471C-8C28-2EB9A0F78B68}" type="presOf" srcId="{9F926748-D31C-4E16-B583-6CA172E62CFC}" destId="{8272AAE5-5E23-409D-8F6A-20D0D9576C10}" srcOrd="0" destOrd="0" presId="urn:microsoft.com/office/officeart/2005/8/layout/hList1"/>
    <dgm:cxn modelId="{0C2B8C1E-4CE8-47A9-A156-D82E1FC67015}" type="presOf" srcId="{F81AACB0-83AA-418C-AC47-AF0926524557}" destId="{9A9F4E5E-1E39-4B00-8717-9DCCD1A5A0F2}" srcOrd="0" destOrd="3" presId="urn:microsoft.com/office/officeart/2005/8/layout/hList1"/>
    <dgm:cxn modelId="{BD8E5354-A8E7-4133-9035-A4225CE5A8B6}" srcId="{AE634AA9-E4D7-48DA-93D7-62F0BA372F00}" destId="{0FFE8E07-DE63-47C9-B4E7-7A0FA7BCAF76}" srcOrd="2" destOrd="0" parTransId="{FE8DE3AD-D901-4BF4-9B25-5C63ABB28BA4}" sibTransId="{49339172-13CA-48D1-9D62-A8EC56E2B825}"/>
    <dgm:cxn modelId="{DB95AC6B-CD01-411E-8D0B-F64B8E8D1578}" type="presOf" srcId="{D10F25D6-2CAE-4405-980E-39B202AEE074}" destId="{44F45223-DCCE-4A23-92BE-1F874B27BE32}" srcOrd="0" destOrd="0" presId="urn:microsoft.com/office/officeart/2005/8/layout/hList1"/>
    <dgm:cxn modelId="{12A27C16-F573-40AB-A217-3C65C8A5F94A}" srcId="{9F926748-D31C-4E16-B583-6CA172E62CFC}" destId="{5C39215E-7D00-4E94-8132-7A0A5F49A821}" srcOrd="1" destOrd="0" parTransId="{E1EFAF24-510E-48CF-9EA0-55D947B5685E}" sibTransId="{8F4B63A3-07DC-4875-8430-426F9EE28E02}"/>
    <dgm:cxn modelId="{4EC46BE0-EFB9-4FA4-94D5-D678FA7BD98F}" type="presOf" srcId="{5C39215E-7D00-4E94-8132-7A0A5F49A821}" destId="{9A9F4E5E-1E39-4B00-8717-9DCCD1A5A0F2}" srcOrd="0" destOrd="1" presId="urn:microsoft.com/office/officeart/2005/8/layout/hList1"/>
    <dgm:cxn modelId="{AE95E2AA-B92B-4BB5-81BE-B01E4658E7AE}" type="presParOf" srcId="{BFD5D2AD-7851-48DA-86AE-29647086788A}" destId="{337C54F1-87A8-401F-B22B-24D7B54FAFF6}" srcOrd="0" destOrd="0" presId="urn:microsoft.com/office/officeart/2005/8/layout/hList1"/>
    <dgm:cxn modelId="{F72DE745-C524-4660-ACE8-842EF78143B1}" type="presParOf" srcId="{337C54F1-87A8-401F-B22B-24D7B54FAFF6}" destId="{8272AAE5-5E23-409D-8F6A-20D0D9576C10}" srcOrd="0" destOrd="0" presId="urn:microsoft.com/office/officeart/2005/8/layout/hList1"/>
    <dgm:cxn modelId="{422055B8-9FB9-4427-9F2B-B5852422D513}" type="presParOf" srcId="{337C54F1-87A8-401F-B22B-24D7B54FAFF6}" destId="{9A9F4E5E-1E39-4B00-8717-9DCCD1A5A0F2}" srcOrd="1" destOrd="0" presId="urn:microsoft.com/office/officeart/2005/8/layout/hList1"/>
    <dgm:cxn modelId="{4354F4DF-8764-4954-862A-04A8DD408EF7}" type="presParOf" srcId="{BFD5D2AD-7851-48DA-86AE-29647086788A}" destId="{7924927B-1CAB-4F3E-B7F9-14CABA8EE619}" srcOrd="1" destOrd="0" presId="urn:microsoft.com/office/officeart/2005/8/layout/hList1"/>
    <dgm:cxn modelId="{F128C17D-1A0B-44D3-8547-A69C01DC077D}" type="presParOf" srcId="{BFD5D2AD-7851-48DA-86AE-29647086788A}" destId="{4E3CB048-62EA-478B-88BB-2ACBA520040D}" srcOrd="2" destOrd="0" presId="urn:microsoft.com/office/officeart/2005/8/layout/hList1"/>
    <dgm:cxn modelId="{54C17BEB-6EF5-4268-B69D-FD0E11B2549D}" type="presParOf" srcId="{4E3CB048-62EA-478B-88BB-2ACBA520040D}" destId="{50FA03C9-37DB-41F9-9F43-D761C8712F5D}" srcOrd="0" destOrd="0" presId="urn:microsoft.com/office/officeart/2005/8/layout/hList1"/>
    <dgm:cxn modelId="{7C0260F0-5F26-4133-9D6A-B564C2B4241D}" type="presParOf" srcId="{4E3CB048-62EA-478B-88BB-2ACBA520040D}" destId="{BB369792-E046-47CC-A6DC-9399558A1622}" srcOrd="1" destOrd="0" presId="urn:microsoft.com/office/officeart/2005/8/layout/hList1"/>
    <dgm:cxn modelId="{50BC0085-8487-414D-A945-36C6E4119F3D}" type="presParOf" srcId="{BFD5D2AD-7851-48DA-86AE-29647086788A}" destId="{6E8BB1C5-A3A1-4CAB-984F-245670211F7B}" srcOrd="3" destOrd="0" presId="urn:microsoft.com/office/officeart/2005/8/layout/hList1"/>
    <dgm:cxn modelId="{265850F7-2979-454A-A50F-D1CFEAB3B1BF}" type="presParOf" srcId="{BFD5D2AD-7851-48DA-86AE-29647086788A}" destId="{1384B191-F898-4E9A-82A5-9A853D70EB12}" srcOrd="4" destOrd="0" presId="urn:microsoft.com/office/officeart/2005/8/layout/hList1"/>
    <dgm:cxn modelId="{2F77E380-445B-4BCC-8777-4CC53984DF8F}" type="presParOf" srcId="{1384B191-F898-4E9A-82A5-9A853D70EB12}" destId="{6E2A6B84-0624-46E2-9D71-A861B30D5D2B}" srcOrd="0" destOrd="0" presId="urn:microsoft.com/office/officeart/2005/8/layout/hList1"/>
    <dgm:cxn modelId="{24045479-FCB8-4F0D-8EBC-7F5B525E87B7}" type="presParOf" srcId="{1384B191-F898-4E9A-82A5-9A853D70EB12}" destId="{44F45223-DCCE-4A23-92BE-1F874B27BE3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A04DC0-C2BE-4655-9FC6-7EC2C58FF49C}" type="doc">
      <dgm:prSet loTypeId="urn:microsoft.com/office/officeart/2005/8/layout/cycle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7566E6F1-5E2E-4B05-8FBE-30AC8F4E210E}">
      <dgm:prSet phldrT="[Texte]" custT="1"/>
      <dgm:spPr/>
      <dgm:t>
        <a:bodyPr/>
        <a:lstStyle/>
        <a:p>
          <a:r>
            <a:rPr lang="fr-FR" sz="1600" b="1" dirty="0" smtClean="0"/>
            <a:t>Oncologie digestive</a:t>
          </a:r>
          <a:endParaRPr lang="fr-FR" sz="1600" b="1" dirty="0"/>
        </a:p>
      </dgm:t>
    </dgm:pt>
    <dgm:pt modelId="{C3107F5C-0D91-48D6-AC08-FB1E26903858}" type="parTrans" cxnId="{FB74FD3E-A529-4D8B-936C-8D3E6DDB1397}">
      <dgm:prSet/>
      <dgm:spPr/>
      <dgm:t>
        <a:bodyPr/>
        <a:lstStyle/>
        <a:p>
          <a:endParaRPr lang="fr-FR" sz="2400" b="1"/>
        </a:p>
      </dgm:t>
    </dgm:pt>
    <dgm:pt modelId="{C307C303-7B85-46B8-8AC6-9287B0E94E7F}" type="sibTrans" cxnId="{FB74FD3E-A529-4D8B-936C-8D3E6DDB1397}">
      <dgm:prSet/>
      <dgm:spPr/>
      <dgm:t>
        <a:bodyPr/>
        <a:lstStyle/>
        <a:p>
          <a:endParaRPr lang="fr-FR" sz="2400" b="1"/>
        </a:p>
      </dgm:t>
    </dgm:pt>
    <dgm:pt modelId="{D5319F3F-B1E9-44D6-B04D-26A2BD889560}">
      <dgm:prSet phldrT="[Texte]" custT="1"/>
      <dgm:spPr/>
      <dgm:t>
        <a:bodyPr/>
        <a:lstStyle/>
        <a:p>
          <a:r>
            <a:rPr lang="fr-FR" sz="1600" b="1" dirty="0" smtClean="0"/>
            <a:t>Unité transversale de nutrition  clinique (UTNC)</a:t>
          </a:r>
          <a:endParaRPr lang="fr-FR" sz="1600" b="1" dirty="0"/>
        </a:p>
      </dgm:t>
    </dgm:pt>
    <dgm:pt modelId="{37A4F8DE-D184-4A10-8164-D66FD95C05E3}" type="parTrans" cxnId="{6361D909-97BE-4C12-9896-61D55011D28D}">
      <dgm:prSet/>
      <dgm:spPr/>
      <dgm:t>
        <a:bodyPr/>
        <a:lstStyle/>
        <a:p>
          <a:endParaRPr lang="fr-FR" sz="2400" b="1"/>
        </a:p>
      </dgm:t>
    </dgm:pt>
    <dgm:pt modelId="{E34A3D3B-C721-4FEE-B5F8-007D35FB3821}" type="sibTrans" cxnId="{6361D909-97BE-4C12-9896-61D55011D28D}">
      <dgm:prSet/>
      <dgm:spPr/>
      <dgm:t>
        <a:bodyPr/>
        <a:lstStyle/>
        <a:p>
          <a:endParaRPr lang="fr-FR" sz="2400" b="1"/>
        </a:p>
      </dgm:t>
    </dgm:pt>
    <dgm:pt modelId="{EF4FEE4F-2F48-4909-A1D7-98228597DB8A}">
      <dgm:prSet phldrT="[Texte]" custT="1"/>
      <dgm:spPr/>
      <dgm:t>
        <a:bodyPr/>
        <a:lstStyle/>
        <a:p>
          <a:r>
            <a:rPr lang="fr-FR" sz="1600" b="1" dirty="0" smtClean="0"/>
            <a:t>Service de Gastro-entérologie</a:t>
          </a:r>
          <a:endParaRPr lang="fr-FR" sz="1600" b="1" dirty="0"/>
        </a:p>
      </dgm:t>
    </dgm:pt>
    <dgm:pt modelId="{AB528282-D523-4B7E-9A78-E63A3683A537}" type="parTrans" cxnId="{55982405-28E9-4223-8A1C-5A0A9DCC168F}">
      <dgm:prSet/>
      <dgm:spPr/>
      <dgm:t>
        <a:bodyPr/>
        <a:lstStyle/>
        <a:p>
          <a:endParaRPr lang="fr-FR" sz="2400" b="1"/>
        </a:p>
      </dgm:t>
    </dgm:pt>
    <dgm:pt modelId="{E8DCCD10-2CE5-4D65-AD2D-2923DF489547}" type="sibTrans" cxnId="{55982405-28E9-4223-8A1C-5A0A9DCC168F}">
      <dgm:prSet/>
      <dgm:spPr/>
      <dgm:t>
        <a:bodyPr/>
        <a:lstStyle/>
        <a:p>
          <a:endParaRPr lang="fr-FR" sz="2400" b="1"/>
        </a:p>
      </dgm:t>
    </dgm:pt>
    <dgm:pt modelId="{9C1BD152-6E56-4413-8DD2-54B1D3FE21E2}">
      <dgm:prSet phldrT="[Texte]" custT="1"/>
      <dgm:spPr/>
      <dgm:t>
        <a:bodyPr/>
        <a:lstStyle/>
        <a:p>
          <a:r>
            <a:rPr lang="fr-FR" sz="1600" b="1" dirty="0" smtClean="0"/>
            <a:t>Portail </a:t>
          </a:r>
          <a:r>
            <a:rPr lang="fr-FR" sz="1600" b="1" dirty="0" smtClean="0"/>
            <a:t>E-santé </a:t>
          </a:r>
          <a:r>
            <a:rPr lang="fr-FR" sz="1600" b="1" dirty="0" smtClean="0"/>
            <a:t>du CHU de Toulouse</a:t>
          </a:r>
          <a:endParaRPr lang="fr-FR" sz="1600" b="1" dirty="0"/>
        </a:p>
      </dgm:t>
    </dgm:pt>
    <dgm:pt modelId="{DBE30CCB-A2C6-4A20-9D6C-4F0FFC03CFD5}" type="parTrans" cxnId="{ED4CE7FF-E34B-40D3-AE9B-E64E8A1F79CD}">
      <dgm:prSet/>
      <dgm:spPr/>
      <dgm:t>
        <a:bodyPr/>
        <a:lstStyle/>
        <a:p>
          <a:endParaRPr lang="fr-FR" sz="2400" b="1"/>
        </a:p>
      </dgm:t>
    </dgm:pt>
    <dgm:pt modelId="{E84346C5-9190-4660-A328-EB2C6CB3EACA}" type="sibTrans" cxnId="{ED4CE7FF-E34B-40D3-AE9B-E64E8A1F79CD}">
      <dgm:prSet/>
      <dgm:spPr/>
      <dgm:t>
        <a:bodyPr/>
        <a:lstStyle/>
        <a:p>
          <a:endParaRPr lang="fr-FR" sz="2400" b="1"/>
        </a:p>
      </dgm:t>
    </dgm:pt>
    <dgm:pt modelId="{F477AD8A-6091-4243-8244-1B97B70952F1}">
      <dgm:prSet custT="1"/>
      <dgm:spPr/>
      <dgm:t>
        <a:bodyPr/>
        <a:lstStyle/>
        <a:p>
          <a:r>
            <a:rPr lang="fr-FR" sz="1600" b="1" dirty="0" smtClean="0"/>
            <a:t>Unité transversale d’éducation thérapeutique (UTEP)</a:t>
          </a:r>
          <a:endParaRPr lang="fr-FR" sz="1600" b="1" dirty="0"/>
        </a:p>
      </dgm:t>
    </dgm:pt>
    <dgm:pt modelId="{18F4EF77-6A1B-46EE-904E-6837C3C8B207}" type="parTrans" cxnId="{D0D333A7-C982-46F3-9A34-FF0C7B621DD3}">
      <dgm:prSet/>
      <dgm:spPr/>
      <dgm:t>
        <a:bodyPr/>
        <a:lstStyle/>
        <a:p>
          <a:endParaRPr lang="fr-FR" sz="2400" b="1"/>
        </a:p>
      </dgm:t>
    </dgm:pt>
    <dgm:pt modelId="{E8FD4C7C-757E-4D4F-89D4-418D744CB294}" type="sibTrans" cxnId="{D0D333A7-C982-46F3-9A34-FF0C7B621DD3}">
      <dgm:prSet/>
      <dgm:spPr/>
      <dgm:t>
        <a:bodyPr/>
        <a:lstStyle/>
        <a:p>
          <a:endParaRPr lang="fr-FR" sz="2400" b="1"/>
        </a:p>
      </dgm:t>
    </dgm:pt>
    <dgm:pt modelId="{D583871D-7A47-4A6F-AF77-D5F0D5A1712D}">
      <dgm:prSet custT="1"/>
      <dgm:spPr/>
      <dgm:t>
        <a:bodyPr/>
        <a:lstStyle/>
        <a:p>
          <a:r>
            <a:rPr lang="fr-FR" sz="1600" b="1" dirty="0" smtClean="0"/>
            <a:t>Service diététique</a:t>
          </a:r>
          <a:endParaRPr lang="fr-FR" sz="1600" b="1" dirty="0"/>
        </a:p>
      </dgm:t>
    </dgm:pt>
    <dgm:pt modelId="{CC883FF0-DF7D-44E0-8074-2F6A91C5515B}" type="parTrans" cxnId="{134327B9-2BAD-4278-BB8C-380DB80B2BDC}">
      <dgm:prSet/>
      <dgm:spPr/>
      <dgm:t>
        <a:bodyPr/>
        <a:lstStyle/>
        <a:p>
          <a:endParaRPr lang="fr-FR" sz="2400" b="1"/>
        </a:p>
      </dgm:t>
    </dgm:pt>
    <dgm:pt modelId="{B4897E3A-AA63-4FA5-8F40-0AD56BC2F65F}" type="sibTrans" cxnId="{134327B9-2BAD-4278-BB8C-380DB80B2BDC}">
      <dgm:prSet/>
      <dgm:spPr/>
      <dgm:t>
        <a:bodyPr/>
        <a:lstStyle/>
        <a:p>
          <a:endParaRPr lang="fr-FR" sz="2400" b="1"/>
        </a:p>
      </dgm:t>
    </dgm:pt>
    <dgm:pt modelId="{8BC2B876-4B5E-4A51-A5DB-C13EB2A1B6DD}" type="pres">
      <dgm:prSet presAssocID="{D0A04DC0-C2BE-4655-9FC6-7EC2C58FF49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A1E5386-5C1F-4424-BE33-4472A2306092}" type="pres">
      <dgm:prSet presAssocID="{7566E6F1-5E2E-4B05-8FBE-30AC8F4E210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A59F42-1BDA-4C74-BA2E-E1B508052A9C}" type="pres">
      <dgm:prSet presAssocID="{7566E6F1-5E2E-4B05-8FBE-30AC8F4E210E}" presName="spNode" presStyleCnt="0"/>
      <dgm:spPr/>
    </dgm:pt>
    <dgm:pt modelId="{829CC48A-B649-4D6A-AAC8-BBC25771F1E0}" type="pres">
      <dgm:prSet presAssocID="{C307C303-7B85-46B8-8AC6-9287B0E94E7F}" presName="sibTrans" presStyleLbl="sibTrans1D1" presStyleIdx="0" presStyleCnt="6"/>
      <dgm:spPr/>
      <dgm:t>
        <a:bodyPr/>
        <a:lstStyle/>
        <a:p>
          <a:endParaRPr lang="fr-FR"/>
        </a:p>
      </dgm:t>
    </dgm:pt>
    <dgm:pt modelId="{B2970602-DDB8-41F9-B7ED-8C9D561E6ED9}" type="pres">
      <dgm:prSet presAssocID="{D5319F3F-B1E9-44D6-B04D-26A2BD88956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EC7BF5C-77F3-427E-AC69-DFCBEB8C0F6E}" type="pres">
      <dgm:prSet presAssocID="{D5319F3F-B1E9-44D6-B04D-26A2BD889560}" presName="spNode" presStyleCnt="0"/>
      <dgm:spPr/>
    </dgm:pt>
    <dgm:pt modelId="{46E17E53-8162-43A5-90A9-D82C12036C67}" type="pres">
      <dgm:prSet presAssocID="{E34A3D3B-C721-4FEE-B5F8-007D35FB3821}" presName="sibTrans" presStyleLbl="sibTrans1D1" presStyleIdx="1" presStyleCnt="6"/>
      <dgm:spPr/>
      <dgm:t>
        <a:bodyPr/>
        <a:lstStyle/>
        <a:p>
          <a:endParaRPr lang="fr-FR"/>
        </a:p>
      </dgm:t>
    </dgm:pt>
    <dgm:pt modelId="{CF6BE113-9777-4503-A6F9-C5A2CABD12AE}" type="pres">
      <dgm:prSet presAssocID="{EF4FEE4F-2F48-4909-A1D7-98228597DB8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B8DE76-2866-4036-BD4E-0C84E02B6ED9}" type="pres">
      <dgm:prSet presAssocID="{EF4FEE4F-2F48-4909-A1D7-98228597DB8A}" presName="spNode" presStyleCnt="0"/>
      <dgm:spPr/>
    </dgm:pt>
    <dgm:pt modelId="{41FC21CF-5735-467C-B6BD-48A4A8E23AB4}" type="pres">
      <dgm:prSet presAssocID="{E8DCCD10-2CE5-4D65-AD2D-2923DF489547}" presName="sibTrans" presStyleLbl="sibTrans1D1" presStyleIdx="2" presStyleCnt="6"/>
      <dgm:spPr/>
      <dgm:t>
        <a:bodyPr/>
        <a:lstStyle/>
        <a:p>
          <a:endParaRPr lang="fr-FR"/>
        </a:p>
      </dgm:t>
    </dgm:pt>
    <dgm:pt modelId="{C0E47D16-6E05-4BD4-8CC1-0FA047C21AF4}" type="pres">
      <dgm:prSet presAssocID="{9C1BD152-6E56-4413-8DD2-54B1D3FE21E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F7BA4E6-2049-4D60-A442-9D17423816E2}" type="pres">
      <dgm:prSet presAssocID="{9C1BD152-6E56-4413-8DD2-54B1D3FE21E2}" presName="spNode" presStyleCnt="0"/>
      <dgm:spPr/>
    </dgm:pt>
    <dgm:pt modelId="{48CB80B2-A86C-4C9F-B501-AD7FE3E5F5C6}" type="pres">
      <dgm:prSet presAssocID="{E84346C5-9190-4660-A328-EB2C6CB3EACA}" presName="sibTrans" presStyleLbl="sibTrans1D1" presStyleIdx="3" presStyleCnt="6"/>
      <dgm:spPr/>
      <dgm:t>
        <a:bodyPr/>
        <a:lstStyle/>
        <a:p>
          <a:endParaRPr lang="fr-FR"/>
        </a:p>
      </dgm:t>
    </dgm:pt>
    <dgm:pt modelId="{E44DD7E6-CA60-4F28-A482-F080CA5E37F8}" type="pres">
      <dgm:prSet presAssocID="{F477AD8A-6091-4243-8244-1B97B70952F1}" presName="node" presStyleLbl="node1" presStyleIdx="4" presStyleCnt="6" custScaleX="104014" custScaleY="11524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552866-D09E-4FAF-9D05-478714558B0F}" type="pres">
      <dgm:prSet presAssocID="{F477AD8A-6091-4243-8244-1B97B70952F1}" presName="spNode" presStyleCnt="0"/>
      <dgm:spPr/>
    </dgm:pt>
    <dgm:pt modelId="{27E330AB-9DB8-4F14-9D1A-628CEFF9963A}" type="pres">
      <dgm:prSet presAssocID="{E8FD4C7C-757E-4D4F-89D4-418D744CB294}" presName="sibTrans" presStyleLbl="sibTrans1D1" presStyleIdx="4" presStyleCnt="6"/>
      <dgm:spPr/>
      <dgm:t>
        <a:bodyPr/>
        <a:lstStyle/>
        <a:p>
          <a:endParaRPr lang="fr-FR"/>
        </a:p>
      </dgm:t>
    </dgm:pt>
    <dgm:pt modelId="{0829D8C7-630C-4049-B01E-8B7BBB392E53}" type="pres">
      <dgm:prSet presAssocID="{D583871D-7A47-4A6F-AF77-D5F0D5A1712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3CD76E0-7269-4DB0-8401-C3EB6529F614}" type="pres">
      <dgm:prSet presAssocID="{D583871D-7A47-4A6F-AF77-D5F0D5A1712D}" presName="spNode" presStyleCnt="0"/>
      <dgm:spPr/>
    </dgm:pt>
    <dgm:pt modelId="{62406E11-62B5-4CB2-9409-270A03E7A83B}" type="pres">
      <dgm:prSet presAssocID="{B4897E3A-AA63-4FA5-8F40-0AD56BC2F65F}" presName="sibTrans" presStyleLbl="sibTrans1D1" presStyleIdx="5" presStyleCnt="6"/>
      <dgm:spPr/>
      <dgm:t>
        <a:bodyPr/>
        <a:lstStyle/>
        <a:p>
          <a:endParaRPr lang="fr-FR"/>
        </a:p>
      </dgm:t>
    </dgm:pt>
  </dgm:ptLst>
  <dgm:cxnLst>
    <dgm:cxn modelId="{F51ABE84-BFFD-48F5-B510-C4D78002F034}" type="presOf" srcId="{E34A3D3B-C721-4FEE-B5F8-007D35FB3821}" destId="{46E17E53-8162-43A5-90A9-D82C12036C67}" srcOrd="0" destOrd="0" presId="urn:microsoft.com/office/officeart/2005/8/layout/cycle6"/>
    <dgm:cxn modelId="{FB74FD3E-A529-4D8B-936C-8D3E6DDB1397}" srcId="{D0A04DC0-C2BE-4655-9FC6-7EC2C58FF49C}" destId="{7566E6F1-5E2E-4B05-8FBE-30AC8F4E210E}" srcOrd="0" destOrd="0" parTransId="{C3107F5C-0D91-48D6-AC08-FB1E26903858}" sibTransId="{C307C303-7B85-46B8-8AC6-9287B0E94E7F}"/>
    <dgm:cxn modelId="{32BD2DBF-D240-47CE-B6D5-394D0ED1B2EF}" type="presOf" srcId="{E8DCCD10-2CE5-4D65-AD2D-2923DF489547}" destId="{41FC21CF-5735-467C-B6BD-48A4A8E23AB4}" srcOrd="0" destOrd="0" presId="urn:microsoft.com/office/officeart/2005/8/layout/cycle6"/>
    <dgm:cxn modelId="{55982405-28E9-4223-8A1C-5A0A9DCC168F}" srcId="{D0A04DC0-C2BE-4655-9FC6-7EC2C58FF49C}" destId="{EF4FEE4F-2F48-4909-A1D7-98228597DB8A}" srcOrd="2" destOrd="0" parTransId="{AB528282-D523-4B7E-9A78-E63A3683A537}" sibTransId="{E8DCCD10-2CE5-4D65-AD2D-2923DF489547}"/>
    <dgm:cxn modelId="{3F098B28-1540-4DDA-A3B1-D73E4CF5EE6F}" type="presOf" srcId="{9C1BD152-6E56-4413-8DD2-54B1D3FE21E2}" destId="{C0E47D16-6E05-4BD4-8CC1-0FA047C21AF4}" srcOrd="0" destOrd="0" presId="urn:microsoft.com/office/officeart/2005/8/layout/cycle6"/>
    <dgm:cxn modelId="{98AE7D84-F535-4862-B010-4ADD144B2184}" type="presOf" srcId="{D0A04DC0-C2BE-4655-9FC6-7EC2C58FF49C}" destId="{8BC2B876-4B5E-4A51-A5DB-C13EB2A1B6DD}" srcOrd="0" destOrd="0" presId="urn:microsoft.com/office/officeart/2005/8/layout/cycle6"/>
    <dgm:cxn modelId="{DFCBA0FD-B026-4F1C-A8BF-1A9BC0246793}" type="presOf" srcId="{D583871D-7A47-4A6F-AF77-D5F0D5A1712D}" destId="{0829D8C7-630C-4049-B01E-8B7BBB392E53}" srcOrd="0" destOrd="0" presId="urn:microsoft.com/office/officeart/2005/8/layout/cycle6"/>
    <dgm:cxn modelId="{2F335BF2-9B15-4799-AA9A-8A5A2C245433}" type="presOf" srcId="{EF4FEE4F-2F48-4909-A1D7-98228597DB8A}" destId="{CF6BE113-9777-4503-A6F9-C5A2CABD12AE}" srcOrd="0" destOrd="0" presId="urn:microsoft.com/office/officeart/2005/8/layout/cycle6"/>
    <dgm:cxn modelId="{E7D5BF31-A8C0-4065-817C-D3EC0D1B1273}" type="presOf" srcId="{E8FD4C7C-757E-4D4F-89D4-418D744CB294}" destId="{27E330AB-9DB8-4F14-9D1A-628CEFF9963A}" srcOrd="0" destOrd="0" presId="urn:microsoft.com/office/officeart/2005/8/layout/cycle6"/>
    <dgm:cxn modelId="{94378671-7137-41BB-A551-30E612EDEDCD}" type="presOf" srcId="{E84346C5-9190-4660-A328-EB2C6CB3EACA}" destId="{48CB80B2-A86C-4C9F-B501-AD7FE3E5F5C6}" srcOrd="0" destOrd="0" presId="urn:microsoft.com/office/officeart/2005/8/layout/cycle6"/>
    <dgm:cxn modelId="{DEE7CA53-363A-4C95-8C14-05D2FE2DD67A}" type="presOf" srcId="{C307C303-7B85-46B8-8AC6-9287B0E94E7F}" destId="{829CC48A-B649-4D6A-AAC8-BBC25771F1E0}" srcOrd="0" destOrd="0" presId="urn:microsoft.com/office/officeart/2005/8/layout/cycle6"/>
    <dgm:cxn modelId="{A3417409-E2F4-4F68-9EE1-697C38E819F2}" type="presOf" srcId="{7566E6F1-5E2E-4B05-8FBE-30AC8F4E210E}" destId="{5A1E5386-5C1F-4424-BE33-4472A2306092}" srcOrd="0" destOrd="0" presId="urn:microsoft.com/office/officeart/2005/8/layout/cycle6"/>
    <dgm:cxn modelId="{DAD365D7-7198-424C-A72D-FCFAEBC371C9}" type="presOf" srcId="{D5319F3F-B1E9-44D6-B04D-26A2BD889560}" destId="{B2970602-DDB8-41F9-B7ED-8C9D561E6ED9}" srcOrd="0" destOrd="0" presId="urn:microsoft.com/office/officeart/2005/8/layout/cycle6"/>
    <dgm:cxn modelId="{3114AA07-E9FF-4FD5-A56F-C99F1D131E72}" type="presOf" srcId="{F477AD8A-6091-4243-8244-1B97B70952F1}" destId="{E44DD7E6-CA60-4F28-A482-F080CA5E37F8}" srcOrd="0" destOrd="0" presId="urn:microsoft.com/office/officeart/2005/8/layout/cycle6"/>
    <dgm:cxn modelId="{6361D909-97BE-4C12-9896-61D55011D28D}" srcId="{D0A04DC0-C2BE-4655-9FC6-7EC2C58FF49C}" destId="{D5319F3F-B1E9-44D6-B04D-26A2BD889560}" srcOrd="1" destOrd="0" parTransId="{37A4F8DE-D184-4A10-8164-D66FD95C05E3}" sibTransId="{E34A3D3B-C721-4FEE-B5F8-007D35FB3821}"/>
    <dgm:cxn modelId="{9959C9EB-7BCE-442A-9C43-21699B382941}" type="presOf" srcId="{B4897E3A-AA63-4FA5-8F40-0AD56BC2F65F}" destId="{62406E11-62B5-4CB2-9409-270A03E7A83B}" srcOrd="0" destOrd="0" presId="urn:microsoft.com/office/officeart/2005/8/layout/cycle6"/>
    <dgm:cxn modelId="{ED4CE7FF-E34B-40D3-AE9B-E64E8A1F79CD}" srcId="{D0A04DC0-C2BE-4655-9FC6-7EC2C58FF49C}" destId="{9C1BD152-6E56-4413-8DD2-54B1D3FE21E2}" srcOrd="3" destOrd="0" parTransId="{DBE30CCB-A2C6-4A20-9D6C-4F0FFC03CFD5}" sibTransId="{E84346C5-9190-4660-A328-EB2C6CB3EACA}"/>
    <dgm:cxn modelId="{134327B9-2BAD-4278-BB8C-380DB80B2BDC}" srcId="{D0A04DC0-C2BE-4655-9FC6-7EC2C58FF49C}" destId="{D583871D-7A47-4A6F-AF77-D5F0D5A1712D}" srcOrd="5" destOrd="0" parTransId="{CC883FF0-DF7D-44E0-8074-2F6A91C5515B}" sibTransId="{B4897E3A-AA63-4FA5-8F40-0AD56BC2F65F}"/>
    <dgm:cxn modelId="{D0D333A7-C982-46F3-9A34-FF0C7B621DD3}" srcId="{D0A04DC0-C2BE-4655-9FC6-7EC2C58FF49C}" destId="{F477AD8A-6091-4243-8244-1B97B70952F1}" srcOrd="4" destOrd="0" parTransId="{18F4EF77-6A1B-46EE-904E-6837C3C8B207}" sibTransId="{E8FD4C7C-757E-4D4F-89D4-418D744CB294}"/>
    <dgm:cxn modelId="{F675F6D2-1AD6-4EB2-BC5E-48FE6B23D6AB}" type="presParOf" srcId="{8BC2B876-4B5E-4A51-A5DB-C13EB2A1B6DD}" destId="{5A1E5386-5C1F-4424-BE33-4472A2306092}" srcOrd="0" destOrd="0" presId="urn:microsoft.com/office/officeart/2005/8/layout/cycle6"/>
    <dgm:cxn modelId="{021D668E-FAA0-4C1F-83B3-C4CA9ACDD023}" type="presParOf" srcId="{8BC2B876-4B5E-4A51-A5DB-C13EB2A1B6DD}" destId="{D1A59F42-1BDA-4C74-BA2E-E1B508052A9C}" srcOrd="1" destOrd="0" presId="urn:microsoft.com/office/officeart/2005/8/layout/cycle6"/>
    <dgm:cxn modelId="{4F258BF2-E631-4F8B-A5E1-1FEA2DF37150}" type="presParOf" srcId="{8BC2B876-4B5E-4A51-A5DB-C13EB2A1B6DD}" destId="{829CC48A-B649-4D6A-AAC8-BBC25771F1E0}" srcOrd="2" destOrd="0" presId="urn:microsoft.com/office/officeart/2005/8/layout/cycle6"/>
    <dgm:cxn modelId="{029B54DD-B24F-4C01-A241-06986D4954DE}" type="presParOf" srcId="{8BC2B876-4B5E-4A51-A5DB-C13EB2A1B6DD}" destId="{B2970602-DDB8-41F9-B7ED-8C9D561E6ED9}" srcOrd="3" destOrd="0" presId="urn:microsoft.com/office/officeart/2005/8/layout/cycle6"/>
    <dgm:cxn modelId="{97513646-41B4-46E7-92AE-E3554224C9E3}" type="presParOf" srcId="{8BC2B876-4B5E-4A51-A5DB-C13EB2A1B6DD}" destId="{1EC7BF5C-77F3-427E-AC69-DFCBEB8C0F6E}" srcOrd="4" destOrd="0" presId="urn:microsoft.com/office/officeart/2005/8/layout/cycle6"/>
    <dgm:cxn modelId="{45A0B6F0-C9BD-489A-8628-40FFC1575C55}" type="presParOf" srcId="{8BC2B876-4B5E-4A51-A5DB-C13EB2A1B6DD}" destId="{46E17E53-8162-43A5-90A9-D82C12036C67}" srcOrd="5" destOrd="0" presId="urn:microsoft.com/office/officeart/2005/8/layout/cycle6"/>
    <dgm:cxn modelId="{3A978A53-6DCF-4BD4-A53A-0FF64B387891}" type="presParOf" srcId="{8BC2B876-4B5E-4A51-A5DB-C13EB2A1B6DD}" destId="{CF6BE113-9777-4503-A6F9-C5A2CABD12AE}" srcOrd="6" destOrd="0" presId="urn:microsoft.com/office/officeart/2005/8/layout/cycle6"/>
    <dgm:cxn modelId="{7DCE1833-6B5F-4A29-A3C0-F297B1C19AC0}" type="presParOf" srcId="{8BC2B876-4B5E-4A51-A5DB-C13EB2A1B6DD}" destId="{F1B8DE76-2866-4036-BD4E-0C84E02B6ED9}" srcOrd="7" destOrd="0" presId="urn:microsoft.com/office/officeart/2005/8/layout/cycle6"/>
    <dgm:cxn modelId="{518835FA-6F21-4E9B-AA20-268A023075C5}" type="presParOf" srcId="{8BC2B876-4B5E-4A51-A5DB-C13EB2A1B6DD}" destId="{41FC21CF-5735-467C-B6BD-48A4A8E23AB4}" srcOrd="8" destOrd="0" presId="urn:microsoft.com/office/officeart/2005/8/layout/cycle6"/>
    <dgm:cxn modelId="{9495CEC0-7393-4CFD-903E-ECF14B585612}" type="presParOf" srcId="{8BC2B876-4B5E-4A51-A5DB-C13EB2A1B6DD}" destId="{C0E47D16-6E05-4BD4-8CC1-0FA047C21AF4}" srcOrd="9" destOrd="0" presId="urn:microsoft.com/office/officeart/2005/8/layout/cycle6"/>
    <dgm:cxn modelId="{D33C01D2-26C9-404E-B5F5-5910661B5CFB}" type="presParOf" srcId="{8BC2B876-4B5E-4A51-A5DB-C13EB2A1B6DD}" destId="{EF7BA4E6-2049-4D60-A442-9D17423816E2}" srcOrd="10" destOrd="0" presId="urn:microsoft.com/office/officeart/2005/8/layout/cycle6"/>
    <dgm:cxn modelId="{1747A1EA-8E0D-4D43-BF0E-92CF2F6CA32B}" type="presParOf" srcId="{8BC2B876-4B5E-4A51-A5DB-C13EB2A1B6DD}" destId="{48CB80B2-A86C-4C9F-B501-AD7FE3E5F5C6}" srcOrd="11" destOrd="0" presId="urn:microsoft.com/office/officeart/2005/8/layout/cycle6"/>
    <dgm:cxn modelId="{095D1095-6AEB-4421-B166-E38DF01F1B63}" type="presParOf" srcId="{8BC2B876-4B5E-4A51-A5DB-C13EB2A1B6DD}" destId="{E44DD7E6-CA60-4F28-A482-F080CA5E37F8}" srcOrd="12" destOrd="0" presId="urn:microsoft.com/office/officeart/2005/8/layout/cycle6"/>
    <dgm:cxn modelId="{DE485BE1-5C2F-42D0-A9D7-9BC7328B1630}" type="presParOf" srcId="{8BC2B876-4B5E-4A51-A5DB-C13EB2A1B6DD}" destId="{82552866-D09E-4FAF-9D05-478714558B0F}" srcOrd="13" destOrd="0" presId="urn:microsoft.com/office/officeart/2005/8/layout/cycle6"/>
    <dgm:cxn modelId="{D7AF8836-D3CA-4A25-AAAE-497C56840E95}" type="presParOf" srcId="{8BC2B876-4B5E-4A51-A5DB-C13EB2A1B6DD}" destId="{27E330AB-9DB8-4F14-9D1A-628CEFF9963A}" srcOrd="14" destOrd="0" presId="urn:microsoft.com/office/officeart/2005/8/layout/cycle6"/>
    <dgm:cxn modelId="{B3B02A3D-149A-4BBD-9BF7-A4679A9A138E}" type="presParOf" srcId="{8BC2B876-4B5E-4A51-A5DB-C13EB2A1B6DD}" destId="{0829D8C7-630C-4049-B01E-8B7BBB392E53}" srcOrd="15" destOrd="0" presId="urn:microsoft.com/office/officeart/2005/8/layout/cycle6"/>
    <dgm:cxn modelId="{2E090286-E303-4F6C-9F97-7F39C88558BA}" type="presParOf" srcId="{8BC2B876-4B5E-4A51-A5DB-C13EB2A1B6DD}" destId="{33CD76E0-7269-4DB0-8401-C3EB6529F614}" srcOrd="16" destOrd="0" presId="urn:microsoft.com/office/officeart/2005/8/layout/cycle6"/>
    <dgm:cxn modelId="{441342B5-5688-4A0E-88B4-F43210DDF919}" type="presParOf" srcId="{8BC2B876-4B5E-4A51-A5DB-C13EB2A1B6DD}" destId="{62406E11-62B5-4CB2-9409-270A03E7A83B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A04DC0-C2BE-4655-9FC6-7EC2C58FF49C}" type="doc">
      <dgm:prSet loTypeId="urn:microsoft.com/office/officeart/2005/8/layout/cycle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7566E6F1-5E2E-4B05-8FBE-30AC8F4E210E}">
      <dgm:prSet phldrT="[Texte]" custT="1"/>
      <dgm:spPr/>
      <dgm:t>
        <a:bodyPr/>
        <a:lstStyle/>
        <a:p>
          <a:r>
            <a:rPr lang="fr-FR" sz="1050" b="1" dirty="0" smtClean="0"/>
            <a:t>Oncologie digestive</a:t>
          </a:r>
          <a:endParaRPr lang="fr-FR" sz="1050" b="1" dirty="0"/>
        </a:p>
      </dgm:t>
    </dgm:pt>
    <dgm:pt modelId="{C3107F5C-0D91-48D6-AC08-FB1E26903858}" type="parTrans" cxnId="{FB74FD3E-A529-4D8B-936C-8D3E6DDB1397}">
      <dgm:prSet/>
      <dgm:spPr/>
      <dgm:t>
        <a:bodyPr/>
        <a:lstStyle/>
        <a:p>
          <a:endParaRPr lang="fr-FR" sz="1400" b="1"/>
        </a:p>
      </dgm:t>
    </dgm:pt>
    <dgm:pt modelId="{C307C303-7B85-46B8-8AC6-9287B0E94E7F}" type="sibTrans" cxnId="{FB74FD3E-A529-4D8B-936C-8D3E6DDB1397}">
      <dgm:prSet/>
      <dgm:spPr/>
      <dgm:t>
        <a:bodyPr/>
        <a:lstStyle/>
        <a:p>
          <a:endParaRPr lang="fr-FR" sz="1400" b="1"/>
        </a:p>
      </dgm:t>
    </dgm:pt>
    <dgm:pt modelId="{D5319F3F-B1E9-44D6-B04D-26A2BD889560}">
      <dgm:prSet phldrT="[Texte]" custT="1"/>
      <dgm:spPr/>
      <dgm:t>
        <a:bodyPr/>
        <a:lstStyle/>
        <a:p>
          <a:r>
            <a:rPr lang="fr-FR" sz="900" b="1" dirty="0" smtClean="0"/>
            <a:t>Unité transversale de nutrition  clinique (UTNC)</a:t>
          </a:r>
          <a:endParaRPr lang="fr-FR" sz="900" b="1" dirty="0"/>
        </a:p>
      </dgm:t>
    </dgm:pt>
    <dgm:pt modelId="{37A4F8DE-D184-4A10-8164-D66FD95C05E3}" type="parTrans" cxnId="{6361D909-97BE-4C12-9896-61D55011D28D}">
      <dgm:prSet/>
      <dgm:spPr/>
      <dgm:t>
        <a:bodyPr/>
        <a:lstStyle/>
        <a:p>
          <a:endParaRPr lang="fr-FR" sz="1400" b="1"/>
        </a:p>
      </dgm:t>
    </dgm:pt>
    <dgm:pt modelId="{E34A3D3B-C721-4FEE-B5F8-007D35FB3821}" type="sibTrans" cxnId="{6361D909-97BE-4C12-9896-61D55011D28D}">
      <dgm:prSet/>
      <dgm:spPr/>
      <dgm:t>
        <a:bodyPr/>
        <a:lstStyle/>
        <a:p>
          <a:endParaRPr lang="fr-FR" sz="1400" b="1"/>
        </a:p>
      </dgm:t>
    </dgm:pt>
    <dgm:pt modelId="{EF4FEE4F-2F48-4909-A1D7-98228597DB8A}">
      <dgm:prSet phldrT="[Texte]" custT="1"/>
      <dgm:spPr/>
      <dgm:t>
        <a:bodyPr/>
        <a:lstStyle/>
        <a:p>
          <a:r>
            <a:rPr lang="fr-FR" sz="1050" b="1" dirty="0" smtClean="0"/>
            <a:t>Service de </a:t>
          </a:r>
          <a:r>
            <a:rPr lang="fr-FR" sz="1050" b="1" dirty="0" err="1" smtClean="0"/>
            <a:t>Gastro</a:t>
          </a:r>
          <a:r>
            <a:rPr lang="fr-FR" sz="1050" b="1" dirty="0" smtClean="0"/>
            <a:t> -entérologie</a:t>
          </a:r>
          <a:endParaRPr lang="fr-FR" sz="1050" b="1" dirty="0"/>
        </a:p>
      </dgm:t>
    </dgm:pt>
    <dgm:pt modelId="{AB528282-D523-4B7E-9A78-E63A3683A537}" type="parTrans" cxnId="{55982405-28E9-4223-8A1C-5A0A9DCC168F}">
      <dgm:prSet/>
      <dgm:spPr/>
      <dgm:t>
        <a:bodyPr/>
        <a:lstStyle/>
        <a:p>
          <a:endParaRPr lang="fr-FR" sz="1400" b="1"/>
        </a:p>
      </dgm:t>
    </dgm:pt>
    <dgm:pt modelId="{E8DCCD10-2CE5-4D65-AD2D-2923DF489547}" type="sibTrans" cxnId="{55982405-28E9-4223-8A1C-5A0A9DCC168F}">
      <dgm:prSet/>
      <dgm:spPr/>
      <dgm:t>
        <a:bodyPr/>
        <a:lstStyle/>
        <a:p>
          <a:endParaRPr lang="fr-FR" sz="1400" b="1"/>
        </a:p>
      </dgm:t>
    </dgm:pt>
    <dgm:pt modelId="{9C1BD152-6E56-4413-8DD2-54B1D3FE21E2}">
      <dgm:prSet phldrT="[Texte]" custT="1"/>
      <dgm:spPr/>
      <dgm:t>
        <a:bodyPr/>
        <a:lstStyle/>
        <a:p>
          <a:r>
            <a:rPr lang="fr-FR" sz="1050" b="1" dirty="0" smtClean="0"/>
            <a:t>Portail E santé du CHU de Toulouse</a:t>
          </a:r>
          <a:endParaRPr lang="fr-FR" sz="1050" b="1" dirty="0"/>
        </a:p>
      </dgm:t>
    </dgm:pt>
    <dgm:pt modelId="{DBE30CCB-A2C6-4A20-9D6C-4F0FFC03CFD5}" type="parTrans" cxnId="{ED4CE7FF-E34B-40D3-AE9B-E64E8A1F79CD}">
      <dgm:prSet/>
      <dgm:spPr/>
      <dgm:t>
        <a:bodyPr/>
        <a:lstStyle/>
        <a:p>
          <a:endParaRPr lang="fr-FR" sz="1400" b="1"/>
        </a:p>
      </dgm:t>
    </dgm:pt>
    <dgm:pt modelId="{E84346C5-9190-4660-A328-EB2C6CB3EACA}" type="sibTrans" cxnId="{ED4CE7FF-E34B-40D3-AE9B-E64E8A1F79CD}">
      <dgm:prSet/>
      <dgm:spPr/>
      <dgm:t>
        <a:bodyPr/>
        <a:lstStyle/>
        <a:p>
          <a:endParaRPr lang="fr-FR" sz="1400" b="1"/>
        </a:p>
      </dgm:t>
    </dgm:pt>
    <dgm:pt modelId="{F477AD8A-6091-4243-8244-1B97B70952F1}">
      <dgm:prSet custT="1"/>
      <dgm:spPr/>
      <dgm:t>
        <a:bodyPr/>
        <a:lstStyle/>
        <a:p>
          <a:r>
            <a:rPr lang="fr-FR" sz="1050" b="1" dirty="0" smtClean="0"/>
            <a:t>Unité transversale d’éducation </a:t>
          </a:r>
          <a:r>
            <a:rPr lang="fr-FR" sz="1050" b="1" dirty="0" smtClean="0"/>
            <a:t>thérapeutique</a:t>
          </a:r>
        </a:p>
      </dgm:t>
    </dgm:pt>
    <dgm:pt modelId="{18F4EF77-6A1B-46EE-904E-6837C3C8B207}" type="parTrans" cxnId="{D0D333A7-C982-46F3-9A34-FF0C7B621DD3}">
      <dgm:prSet/>
      <dgm:spPr/>
      <dgm:t>
        <a:bodyPr/>
        <a:lstStyle/>
        <a:p>
          <a:endParaRPr lang="fr-FR" sz="1400" b="1"/>
        </a:p>
      </dgm:t>
    </dgm:pt>
    <dgm:pt modelId="{E8FD4C7C-757E-4D4F-89D4-418D744CB294}" type="sibTrans" cxnId="{D0D333A7-C982-46F3-9A34-FF0C7B621DD3}">
      <dgm:prSet/>
      <dgm:spPr/>
      <dgm:t>
        <a:bodyPr/>
        <a:lstStyle/>
        <a:p>
          <a:endParaRPr lang="fr-FR" sz="1400" b="1"/>
        </a:p>
      </dgm:t>
    </dgm:pt>
    <dgm:pt modelId="{D583871D-7A47-4A6F-AF77-D5F0D5A1712D}">
      <dgm:prSet custT="1"/>
      <dgm:spPr/>
      <dgm:t>
        <a:bodyPr/>
        <a:lstStyle/>
        <a:p>
          <a:r>
            <a:rPr lang="fr-FR" sz="1000" b="1" dirty="0" smtClean="0"/>
            <a:t>Service</a:t>
          </a:r>
          <a:r>
            <a:rPr lang="fr-FR" sz="1050" b="1" dirty="0" smtClean="0"/>
            <a:t> diététique</a:t>
          </a:r>
          <a:endParaRPr lang="fr-FR" sz="1050" b="1" dirty="0"/>
        </a:p>
      </dgm:t>
    </dgm:pt>
    <dgm:pt modelId="{CC883FF0-DF7D-44E0-8074-2F6A91C5515B}" type="parTrans" cxnId="{134327B9-2BAD-4278-BB8C-380DB80B2BDC}">
      <dgm:prSet/>
      <dgm:spPr/>
      <dgm:t>
        <a:bodyPr/>
        <a:lstStyle/>
        <a:p>
          <a:endParaRPr lang="fr-FR" sz="1400" b="1"/>
        </a:p>
      </dgm:t>
    </dgm:pt>
    <dgm:pt modelId="{B4897E3A-AA63-4FA5-8F40-0AD56BC2F65F}" type="sibTrans" cxnId="{134327B9-2BAD-4278-BB8C-380DB80B2BDC}">
      <dgm:prSet/>
      <dgm:spPr/>
      <dgm:t>
        <a:bodyPr/>
        <a:lstStyle/>
        <a:p>
          <a:endParaRPr lang="fr-FR" sz="1100" b="1"/>
        </a:p>
      </dgm:t>
    </dgm:pt>
    <dgm:pt modelId="{8BC2B876-4B5E-4A51-A5DB-C13EB2A1B6DD}" type="pres">
      <dgm:prSet presAssocID="{D0A04DC0-C2BE-4655-9FC6-7EC2C58FF49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A1E5386-5C1F-4424-BE33-4472A2306092}" type="pres">
      <dgm:prSet presAssocID="{7566E6F1-5E2E-4B05-8FBE-30AC8F4E210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A59F42-1BDA-4C74-BA2E-E1B508052A9C}" type="pres">
      <dgm:prSet presAssocID="{7566E6F1-5E2E-4B05-8FBE-30AC8F4E210E}" presName="spNode" presStyleCnt="0"/>
      <dgm:spPr/>
    </dgm:pt>
    <dgm:pt modelId="{829CC48A-B649-4D6A-AAC8-BBC25771F1E0}" type="pres">
      <dgm:prSet presAssocID="{C307C303-7B85-46B8-8AC6-9287B0E94E7F}" presName="sibTrans" presStyleLbl="sibTrans1D1" presStyleIdx="0" presStyleCnt="6"/>
      <dgm:spPr/>
      <dgm:t>
        <a:bodyPr/>
        <a:lstStyle/>
        <a:p>
          <a:endParaRPr lang="fr-FR"/>
        </a:p>
      </dgm:t>
    </dgm:pt>
    <dgm:pt modelId="{B2970602-DDB8-41F9-B7ED-8C9D561E6ED9}" type="pres">
      <dgm:prSet presAssocID="{D5319F3F-B1E9-44D6-B04D-26A2BD88956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EC7BF5C-77F3-427E-AC69-DFCBEB8C0F6E}" type="pres">
      <dgm:prSet presAssocID="{D5319F3F-B1E9-44D6-B04D-26A2BD889560}" presName="spNode" presStyleCnt="0"/>
      <dgm:spPr/>
    </dgm:pt>
    <dgm:pt modelId="{46E17E53-8162-43A5-90A9-D82C12036C67}" type="pres">
      <dgm:prSet presAssocID="{E34A3D3B-C721-4FEE-B5F8-007D35FB3821}" presName="sibTrans" presStyleLbl="sibTrans1D1" presStyleIdx="1" presStyleCnt="6"/>
      <dgm:spPr/>
      <dgm:t>
        <a:bodyPr/>
        <a:lstStyle/>
        <a:p>
          <a:endParaRPr lang="fr-FR"/>
        </a:p>
      </dgm:t>
    </dgm:pt>
    <dgm:pt modelId="{CF6BE113-9777-4503-A6F9-C5A2CABD12AE}" type="pres">
      <dgm:prSet presAssocID="{EF4FEE4F-2F48-4909-A1D7-98228597DB8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B8DE76-2866-4036-BD4E-0C84E02B6ED9}" type="pres">
      <dgm:prSet presAssocID="{EF4FEE4F-2F48-4909-A1D7-98228597DB8A}" presName="spNode" presStyleCnt="0"/>
      <dgm:spPr/>
    </dgm:pt>
    <dgm:pt modelId="{41FC21CF-5735-467C-B6BD-48A4A8E23AB4}" type="pres">
      <dgm:prSet presAssocID="{E8DCCD10-2CE5-4D65-AD2D-2923DF489547}" presName="sibTrans" presStyleLbl="sibTrans1D1" presStyleIdx="2" presStyleCnt="6"/>
      <dgm:spPr/>
      <dgm:t>
        <a:bodyPr/>
        <a:lstStyle/>
        <a:p>
          <a:endParaRPr lang="fr-FR"/>
        </a:p>
      </dgm:t>
    </dgm:pt>
    <dgm:pt modelId="{C0E47D16-6E05-4BD4-8CC1-0FA047C21AF4}" type="pres">
      <dgm:prSet presAssocID="{9C1BD152-6E56-4413-8DD2-54B1D3FE21E2}" presName="node" presStyleLbl="node1" presStyleIdx="3" presStyleCnt="6" custScaleY="1404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F7BA4E6-2049-4D60-A442-9D17423816E2}" type="pres">
      <dgm:prSet presAssocID="{9C1BD152-6E56-4413-8DD2-54B1D3FE21E2}" presName="spNode" presStyleCnt="0"/>
      <dgm:spPr/>
    </dgm:pt>
    <dgm:pt modelId="{48CB80B2-A86C-4C9F-B501-AD7FE3E5F5C6}" type="pres">
      <dgm:prSet presAssocID="{E84346C5-9190-4660-A328-EB2C6CB3EACA}" presName="sibTrans" presStyleLbl="sibTrans1D1" presStyleIdx="3" presStyleCnt="6"/>
      <dgm:spPr/>
      <dgm:t>
        <a:bodyPr/>
        <a:lstStyle/>
        <a:p>
          <a:endParaRPr lang="fr-FR"/>
        </a:p>
      </dgm:t>
    </dgm:pt>
    <dgm:pt modelId="{E44DD7E6-CA60-4F28-A482-F080CA5E37F8}" type="pres">
      <dgm:prSet presAssocID="{F477AD8A-6091-4243-8244-1B97B70952F1}" presName="node" presStyleLbl="node1" presStyleIdx="4" presStyleCnt="6" custScaleX="115213" custScaleY="1575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552866-D09E-4FAF-9D05-478714558B0F}" type="pres">
      <dgm:prSet presAssocID="{F477AD8A-6091-4243-8244-1B97B70952F1}" presName="spNode" presStyleCnt="0"/>
      <dgm:spPr/>
    </dgm:pt>
    <dgm:pt modelId="{27E330AB-9DB8-4F14-9D1A-628CEFF9963A}" type="pres">
      <dgm:prSet presAssocID="{E8FD4C7C-757E-4D4F-89D4-418D744CB294}" presName="sibTrans" presStyleLbl="sibTrans1D1" presStyleIdx="4" presStyleCnt="6"/>
      <dgm:spPr/>
      <dgm:t>
        <a:bodyPr/>
        <a:lstStyle/>
        <a:p>
          <a:endParaRPr lang="fr-FR"/>
        </a:p>
      </dgm:t>
    </dgm:pt>
    <dgm:pt modelId="{0829D8C7-630C-4049-B01E-8B7BBB392E53}" type="pres">
      <dgm:prSet presAssocID="{D583871D-7A47-4A6F-AF77-D5F0D5A1712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3CD76E0-7269-4DB0-8401-C3EB6529F614}" type="pres">
      <dgm:prSet presAssocID="{D583871D-7A47-4A6F-AF77-D5F0D5A1712D}" presName="spNode" presStyleCnt="0"/>
      <dgm:spPr/>
    </dgm:pt>
    <dgm:pt modelId="{62406E11-62B5-4CB2-9409-270A03E7A83B}" type="pres">
      <dgm:prSet presAssocID="{B4897E3A-AA63-4FA5-8F40-0AD56BC2F65F}" presName="sibTrans" presStyleLbl="sibTrans1D1" presStyleIdx="5" presStyleCnt="6"/>
      <dgm:spPr/>
      <dgm:t>
        <a:bodyPr/>
        <a:lstStyle/>
        <a:p>
          <a:endParaRPr lang="fr-FR"/>
        </a:p>
      </dgm:t>
    </dgm:pt>
  </dgm:ptLst>
  <dgm:cxnLst>
    <dgm:cxn modelId="{E5A6DC41-8335-44E9-A4EB-300D6C2E0CB1}" type="presOf" srcId="{F477AD8A-6091-4243-8244-1B97B70952F1}" destId="{E44DD7E6-CA60-4F28-A482-F080CA5E37F8}" srcOrd="0" destOrd="0" presId="urn:microsoft.com/office/officeart/2005/8/layout/cycle6"/>
    <dgm:cxn modelId="{A8495C7D-C411-412C-86B9-9093A0C4359A}" type="presOf" srcId="{D5319F3F-B1E9-44D6-B04D-26A2BD889560}" destId="{B2970602-DDB8-41F9-B7ED-8C9D561E6ED9}" srcOrd="0" destOrd="0" presId="urn:microsoft.com/office/officeart/2005/8/layout/cycle6"/>
    <dgm:cxn modelId="{ED4CE7FF-E34B-40D3-AE9B-E64E8A1F79CD}" srcId="{D0A04DC0-C2BE-4655-9FC6-7EC2C58FF49C}" destId="{9C1BD152-6E56-4413-8DD2-54B1D3FE21E2}" srcOrd="3" destOrd="0" parTransId="{DBE30CCB-A2C6-4A20-9D6C-4F0FFC03CFD5}" sibTransId="{E84346C5-9190-4660-A328-EB2C6CB3EACA}"/>
    <dgm:cxn modelId="{134327B9-2BAD-4278-BB8C-380DB80B2BDC}" srcId="{D0A04DC0-C2BE-4655-9FC6-7EC2C58FF49C}" destId="{D583871D-7A47-4A6F-AF77-D5F0D5A1712D}" srcOrd="5" destOrd="0" parTransId="{CC883FF0-DF7D-44E0-8074-2F6A91C5515B}" sibTransId="{B4897E3A-AA63-4FA5-8F40-0AD56BC2F65F}"/>
    <dgm:cxn modelId="{667C4FBC-67EC-4631-A9D7-FD61B4424A4D}" type="presOf" srcId="{B4897E3A-AA63-4FA5-8F40-0AD56BC2F65F}" destId="{62406E11-62B5-4CB2-9409-270A03E7A83B}" srcOrd="0" destOrd="0" presId="urn:microsoft.com/office/officeart/2005/8/layout/cycle6"/>
    <dgm:cxn modelId="{FBD61024-DD9C-4B3E-A9D3-7E4D03FAB962}" type="presOf" srcId="{D0A04DC0-C2BE-4655-9FC6-7EC2C58FF49C}" destId="{8BC2B876-4B5E-4A51-A5DB-C13EB2A1B6DD}" srcOrd="0" destOrd="0" presId="urn:microsoft.com/office/officeart/2005/8/layout/cycle6"/>
    <dgm:cxn modelId="{668BE4AA-6E93-44FC-8A61-DC51C635B62E}" type="presOf" srcId="{C307C303-7B85-46B8-8AC6-9287B0E94E7F}" destId="{829CC48A-B649-4D6A-AAC8-BBC25771F1E0}" srcOrd="0" destOrd="0" presId="urn:microsoft.com/office/officeart/2005/8/layout/cycle6"/>
    <dgm:cxn modelId="{577DA444-F56A-4472-BCF5-91BF586371F5}" type="presOf" srcId="{9C1BD152-6E56-4413-8DD2-54B1D3FE21E2}" destId="{C0E47D16-6E05-4BD4-8CC1-0FA047C21AF4}" srcOrd="0" destOrd="0" presId="urn:microsoft.com/office/officeart/2005/8/layout/cycle6"/>
    <dgm:cxn modelId="{D0D333A7-C982-46F3-9A34-FF0C7B621DD3}" srcId="{D0A04DC0-C2BE-4655-9FC6-7EC2C58FF49C}" destId="{F477AD8A-6091-4243-8244-1B97B70952F1}" srcOrd="4" destOrd="0" parTransId="{18F4EF77-6A1B-46EE-904E-6837C3C8B207}" sibTransId="{E8FD4C7C-757E-4D4F-89D4-418D744CB294}"/>
    <dgm:cxn modelId="{58DC1FD0-8DAE-4979-B330-10D82C5C3AFC}" type="presOf" srcId="{E8FD4C7C-757E-4D4F-89D4-418D744CB294}" destId="{27E330AB-9DB8-4F14-9D1A-628CEFF9963A}" srcOrd="0" destOrd="0" presId="urn:microsoft.com/office/officeart/2005/8/layout/cycle6"/>
    <dgm:cxn modelId="{6361D909-97BE-4C12-9896-61D55011D28D}" srcId="{D0A04DC0-C2BE-4655-9FC6-7EC2C58FF49C}" destId="{D5319F3F-B1E9-44D6-B04D-26A2BD889560}" srcOrd="1" destOrd="0" parTransId="{37A4F8DE-D184-4A10-8164-D66FD95C05E3}" sibTransId="{E34A3D3B-C721-4FEE-B5F8-007D35FB3821}"/>
    <dgm:cxn modelId="{C185ABE1-EA26-49D3-8677-BD451E78BC26}" type="presOf" srcId="{E34A3D3B-C721-4FEE-B5F8-007D35FB3821}" destId="{46E17E53-8162-43A5-90A9-D82C12036C67}" srcOrd="0" destOrd="0" presId="urn:microsoft.com/office/officeart/2005/8/layout/cycle6"/>
    <dgm:cxn modelId="{B33B258D-F4C3-4A57-AEBD-F9BB9163AE30}" type="presOf" srcId="{7566E6F1-5E2E-4B05-8FBE-30AC8F4E210E}" destId="{5A1E5386-5C1F-4424-BE33-4472A2306092}" srcOrd="0" destOrd="0" presId="urn:microsoft.com/office/officeart/2005/8/layout/cycle6"/>
    <dgm:cxn modelId="{02DEED41-6AF1-41AA-B675-A5EBEA01FE4F}" type="presOf" srcId="{D583871D-7A47-4A6F-AF77-D5F0D5A1712D}" destId="{0829D8C7-630C-4049-B01E-8B7BBB392E53}" srcOrd="0" destOrd="0" presId="urn:microsoft.com/office/officeart/2005/8/layout/cycle6"/>
    <dgm:cxn modelId="{FB74FD3E-A529-4D8B-936C-8D3E6DDB1397}" srcId="{D0A04DC0-C2BE-4655-9FC6-7EC2C58FF49C}" destId="{7566E6F1-5E2E-4B05-8FBE-30AC8F4E210E}" srcOrd="0" destOrd="0" parTransId="{C3107F5C-0D91-48D6-AC08-FB1E26903858}" sibTransId="{C307C303-7B85-46B8-8AC6-9287B0E94E7F}"/>
    <dgm:cxn modelId="{55982405-28E9-4223-8A1C-5A0A9DCC168F}" srcId="{D0A04DC0-C2BE-4655-9FC6-7EC2C58FF49C}" destId="{EF4FEE4F-2F48-4909-A1D7-98228597DB8A}" srcOrd="2" destOrd="0" parTransId="{AB528282-D523-4B7E-9A78-E63A3683A537}" sibTransId="{E8DCCD10-2CE5-4D65-AD2D-2923DF489547}"/>
    <dgm:cxn modelId="{50953B1A-842E-4D0C-B983-C7D3CA922A4E}" type="presOf" srcId="{E8DCCD10-2CE5-4D65-AD2D-2923DF489547}" destId="{41FC21CF-5735-467C-B6BD-48A4A8E23AB4}" srcOrd="0" destOrd="0" presId="urn:microsoft.com/office/officeart/2005/8/layout/cycle6"/>
    <dgm:cxn modelId="{17DAF68F-D055-422C-AB15-28060A724FB4}" type="presOf" srcId="{EF4FEE4F-2F48-4909-A1D7-98228597DB8A}" destId="{CF6BE113-9777-4503-A6F9-C5A2CABD12AE}" srcOrd="0" destOrd="0" presId="urn:microsoft.com/office/officeart/2005/8/layout/cycle6"/>
    <dgm:cxn modelId="{C1AC9244-027B-4572-9443-A6661C1E9E87}" type="presOf" srcId="{E84346C5-9190-4660-A328-EB2C6CB3EACA}" destId="{48CB80B2-A86C-4C9F-B501-AD7FE3E5F5C6}" srcOrd="0" destOrd="0" presId="urn:microsoft.com/office/officeart/2005/8/layout/cycle6"/>
    <dgm:cxn modelId="{0698EA30-28F2-4D0D-8594-9050E076BAFB}" type="presParOf" srcId="{8BC2B876-4B5E-4A51-A5DB-C13EB2A1B6DD}" destId="{5A1E5386-5C1F-4424-BE33-4472A2306092}" srcOrd="0" destOrd="0" presId="urn:microsoft.com/office/officeart/2005/8/layout/cycle6"/>
    <dgm:cxn modelId="{3EADD3D3-9CC7-4B51-829D-8F4F78869CCF}" type="presParOf" srcId="{8BC2B876-4B5E-4A51-A5DB-C13EB2A1B6DD}" destId="{D1A59F42-1BDA-4C74-BA2E-E1B508052A9C}" srcOrd="1" destOrd="0" presId="urn:microsoft.com/office/officeart/2005/8/layout/cycle6"/>
    <dgm:cxn modelId="{686B69A0-C138-44FF-AA3B-1F9368365609}" type="presParOf" srcId="{8BC2B876-4B5E-4A51-A5DB-C13EB2A1B6DD}" destId="{829CC48A-B649-4D6A-AAC8-BBC25771F1E0}" srcOrd="2" destOrd="0" presId="urn:microsoft.com/office/officeart/2005/8/layout/cycle6"/>
    <dgm:cxn modelId="{EE97A1E9-2173-4BA9-BD02-25EE4A56FF57}" type="presParOf" srcId="{8BC2B876-4B5E-4A51-A5DB-C13EB2A1B6DD}" destId="{B2970602-DDB8-41F9-B7ED-8C9D561E6ED9}" srcOrd="3" destOrd="0" presId="urn:microsoft.com/office/officeart/2005/8/layout/cycle6"/>
    <dgm:cxn modelId="{24A3FB32-3482-410E-992B-F7B668C76F23}" type="presParOf" srcId="{8BC2B876-4B5E-4A51-A5DB-C13EB2A1B6DD}" destId="{1EC7BF5C-77F3-427E-AC69-DFCBEB8C0F6E}" srcOrd="4" destOrd="0" presId="urn:microsoft.com/office/officeart/2005/8/layout/cycle6"/>
    <dgm:cxn modelId="{3C96804D-EB98-4954-BB13-2BCFE1C40564}" type="presParOf" srcId="{8BC2B876-4B5E-4A51-A5DB-C13EB2A1B6DD}" destId="{46E17E53-8162-43A5-90A9-D82C12036C67}" srcOrd="5" destOrd="0" presId="urn:microsoft.com/office/officeart/2005/8/layout/cycle6"/>
    <dgm:cxn modelId="{BE9BACE9-74A5-40F5-91E6-50459C0B9041}" type="presParOf" srcId="{8BC2B876-4B5E-4A51-A5DB-C13EB2A1B6DD}" destId="{CF6BE113-9777-4503-A6F9-C5A2CABD12AE}" srcOrd="6" destOrd="0" presId="urn:microsoft.com/office/officeart/2005/8/layout/cycle6"/>
    <dgm:cxn modelId="{81DDAC4F-4562-41D7-8B9A-627AF1F4C119}" type="presParOf" srcId="{8BC2B876-4B5E-4A51-A5DB-C13EB2A1B6DD}" destId="{F1B8DE76-2866-4036-BD4E-0C84E02B6ED9}" srcOrd="7" destOrd="0" presId="urn:microsoft.com/office/officeart/2005/8/layout/cycle6"/>
    <dgm:cxn modelId="{381622A5-E1A6-47F1-A303-FFD16C1593CA}" type="presParOf" srcId="{8BC2B876-4B5E-4A51-A5DB-C13EB2A1B6DD}" destId="{41FC21CF-5735-467C-B6BD-48A4A8E23AB4}" srcOrd="8" destOrd="0" presId="urn:microsoft.com/office/officeart/2005/8/layout/cycle6"/>
    <dgm:cxn modelId="{B74C4AED-5959-4777-AB3C-A425DF51A0B0}" type="presParOf" srcId="{8BC2B876-4B5E-4A51-A5DB-C13EB2A1B6DD}" destId="{C0E47D16-6E05-4BD4-8CC1-0FA047C21AF4}" srcOrd="9" destOrd="0" presId="urn:microsoft.com/office/officeart/2005/8/layout/cycle6"/>
    <dgm:cxn modelId="{53E496B8-9837-4E87-BBDB-B4BA8B0779C8}" type="presParOf" srcId="{8BC2B876-4B5E-4A51-A5DB-C13EB2A1B6DD}" destId="{EF7BA4E6-2049-4D60-A442-9D17423816E2}" srcOrd="10" destOrd="0" presId="urn:microsoft.com/office/officeart/2005/8/layout/cycle6"/>
    <dgm:cxn modelId="{0F794F6D-AAC1-4ACA-8CB8-43681F6C0122}" type="presParOf" srcId="{8BC2B876-4B5E-4A51-A5DB-C13EB2A1B6DD}" destId="{48CB80B2-A86C-4C9F-B501-AD7FE3E5F5C6}" srcOrd="11" destOrd="0" presId="urn:microsoft.com/office/officeart/2005/8/layout/cycle6"/>
    <dgm:cxn modelId="{F4880F11-95B1-4FC0-96C4-C0389E641CB7}" type="presParOf" srcId="{8BC2B876-4B5E-4A51-A5DB-C13EB2A1B6DD}" destId="{E44DD7E6-CA60-4F28-A482-F080CA5E37F8}" srcOrd="12" destOrd="0" presId="urn:microsoft.com/office/officeart/2005/8/layout/cycle6"/>
    <dgm:cxn modelId="{D5B561AD-E4E3-49EC-BC2B-03483AAD0057}" type="presParOf" srcId="{8BC2B876-4B5E-4A51-A5DB-C13EB2A1B6DD}" destId="{82552866-D09E-4FAF-9D05-478714558B0F}" srcOrd="13" destOrd="0" presId="urn:microsoft.com/office/officeart/2005/8/layout/cycle6"/>
    <dgm:cxn modelId="{995F3092-84B2-4F66-9E07-5630A28557AB}" type="presParOf" srcId="{8BC2B876-4B5E-4A51-A5DB-C13EB2A1B6DD}" destId="{27E330AB-9DB8-4F14-9D1A-628CEFF9963A}" srcOrd="14" destOrd="0" presId="urn:microsoft.com/office/officeart/2005/8/layout/cycle6"/>
    <dgm:cxn modelId="{61B8659F-0745-48AF-A437-0E114BD9CF1C}" type="presParOf" srcId="{8BC2B876-4B5E-4A51-A5DB-C13EB2A1B6DD}" destId="{0829D8C7-630C-4049-B01E-8B7BBB392E53}" srcOrd="15" destOrd="0" presId="urn:microsoft.com/office/officeart/2005/8/layout/cycle6"/>
    <dgm:cxn modelId="{A75F1A62-CA49-40BF-837E-FA845A67B7EA}" type="presParOf" srcId="{8BC2B876-4B5E-4A51-A5DB-C13EB2A1B6DD}" destId="{33CD76E0-7269-4DB0-8401-C3EB6529F614}" srcOrd="16" destOrd="0" presId="urn:microsoft.com/office/officeart/2005/8/layout/cycle6"/>
    <dgm:cxn modelId="{9ADD2F18-AA82-41F4-9F6E-725B0033B2D7}" type="presParOf" srcId="{8BC2B876-4B5E-4A51-A5DB-C13EB2A1B6DD}" destId="{62406E11-62B5-4CB2-9409-270A03E7A83B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4DA3A4-73CF-4D21-B51B-5F225B9F2CE8}" type="doc">
      <dgm:prSet loTypeId="urn:microsoft.com/office/officeart/2005/8/layout/process5" loCatId="process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fr-FR"/>
        </a:p>
      </dgm:t>
    </dgm:pt>
    <dgm:pt modelId="{8D5A091D-0FD7-4CAE-8DA3-2FBE22EC58FE}">
      <dgm:prSet phldrT="[Texte]"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Evaluation des besoins patients/ </a:t>
          </a:r>
          <a:r>
            <a:rPr lang="fr-FR" sz="1400" b="1" dirty="0" smtClean="0">
              <a:ea typeface="Roboto" panose="02000000000000000000" pitchFamily="2" charset="0"/>
            </a:rPr>
            <a:t>recherches bibliographiques </a:t>
          </a:r>
          <a:r>
            <a:rPr lang="fr-FR" sz="1400" b="1" dirty="0" smtClean="0">
              <a:ea typeface="Roboto" panose="02000000000000000000" pitchFamily="2" charset="0"/>
            </a:rPr>
            <a:t>appuyant le </a:t>
          </a:r>
          <a:r>
            <a:rPr lang="fr-FR" sz="1400" b="1" dirty="0" smtClean="0">
              <a:ea typeface="Roboto" panose="02000000000000000000" pitchFamily="2" charset="0"/>
            </a:rPr>
            <a:t>projet</a:t>
          </a:r>
          <a:endParaRPr lang="fr-FR" sz="1400" b="1" dirty="0"/>
        </a:p>
      </dgm:t>
    </dgm:pt>
    <dgm:pt modelId="{2A9D120E-A8C7-4BBD-B6C1-21738822D18E}" type="parTrans" cxnId="{570E34C3-15DE-4C35-BB40-89A84F8F5F7B}">
      <dgm:prSet/>
      <dgm:spPr/>
      <dgm:t>
        <a:bodyPr/>
        <a:lstStyle/>
        <a:p>
          <a:endParaRPr lang="fr-FR" sz="2000" b="1"/>
        </a:p>
      </dgm:t>
    </dgm:pt>
    <dgm:pt modelId="{1F54529A-8588-415B-8833-A2A24E2E7DDA}" type="sibTrans" cxnId="{570E34C3-15DE-4C35-BB40-89A84F8F5F7B}">
      <dgm:prSet custT="1"/>
      <dgm:spPr/>
      <dgm:t>
        <a:bodyPr/>
        <a:lstStyle/>
        <a:p>
          <a:endParaRPr lang="fr-FR" sz="1050" b="1"/>
        </a:p>
      </dgm:t>
    </dgm:pt>
    <dgm:pt modelId="{EBA4AD67-1829-42EE-9EAD-E067228BCFEA}">
      <dgm:prSet custT="1"/>
      <dgm:spPr/>
      <dgm:t>
        <a:bodyPr/>
        <a:lstStyle/>
        <a:p>
          <a:r>
            <a:rPr lang="fr-FR" sz="1400" b="1" smtClean="0">
              <a:ea typeface="Roboto" panose="02000000000000000000" pitchFamily="2" charset="0"/>
            </a:rPr>
            <a:t>Création du cahier des charges adressé à BOTdesign</a:t>
          </a:r>
          <a:endParaRPr lang="fr-FR" sz="1400" b="1" dirty="0" smtClean="0">
            <a:ea typeface="Roboto" panose="02000000000000000000" pitchFamily="2" charset="0"/>
          </a:endParaRPr>
        </a:p>
      </dgm:t>
    </dgm:pt>
    <dgm:pt modelId="{439459D7-E3A5-4345-9FDD-23A0FB58AC0A}" type="parTrans" cxnId="{4530B7D6-4BA1-4F08-9503-6300703CAC96}">
      <dgm:prSet/>
      <dgm:spPr/>
      <dgm:t>
        <a:bodyPr/>
        <a:lstStyle/>
        <a:p>
          <a:endParaRPr lang="fr-FR" sz="2000" b="1"/>
        </a:p>
      </dgm:t>
    </dgm:pt>
    <dgm:pt modelId="{A8134DF1-6572-4546-B674-229D216F4692}" type="sibTrans" cxnId="{4530B7D6-4BA1-4F08-9503-6300703CAC96}">
      <dgm:prSet custT="1"/>
      <dgm:spPr/>
      <dgm:t>
        <a:bodyPr/>
        <a:lstStyle/>
        <a:p>
          <a:endParaRPr lang="fr-FR" sz="1050" b="1"/>
        </a:p>
      </dgm:t>
    </dgm:pt>
    <dgm:pt modelId="{BE172DE8-3C3E-45B0-9FBE-240043E5087A}">
      <dgm:prSet custT="1"/>
      <dgm:spPr/>
      <dgm:t>
        <a:bodyPr/>
        <a:lstStyle/>
        <a:p>
          <a:r>
            <a:rPr lang="fr-FR" sz="1400" b="1" smtClean="0">
              <a:ea typeface="Roboto" panose="02000000000000000000" pitchFamily="2" charset="0"/>
            </a:rPr>
            <a:t>Conception du contenu</a:t>
          </a:r>
          <a:endParaRPr lang="fr-FR" sz="1400" b="1" dirty="0" smtClean="0">
            <a:ea typeface="Roboto" panose="02000000000000000000" pitchFamily="2" charset="0"/>
          </a:endParaRPr>
        </a:p>
      </dgm:t>
    </dgm:pt>
    <dgm:pt modelId="{47469328-9174-40FA-9DB4-C2FC5A3171C1}" type="parTrans" cxnId="{EBEFC94E-A93C-48FB-93E1-03AAA854B9AD}">
      <dgm:prSet/>
      <dgm:spPr/>
      <dgm:t>
        <a:bodyPr/>
        <a:lstStyle/>
        <a:p>
          <a:endParaRPr lang="fr-FR" sz="2000" b="1"/>
        </a:p>
      </dgm:t>
    </dgm:pt>
    <dgm:pt modelId="{498E9842-5B43-4D6D-9930-E622B3F15D52}" type="sibTrans" cxnId="{EBEFC94E-A93C-48FB-93E1-03AAA854B9AD}">
      <dgm:prSet custT="1"/>
      <dgm:spPr/>
      <dgm:t>
        <a:bodyPr/>
        <a:lstStyle/>
        <a:p>
          <a:endParaRPr lang="fr-FR" sz="1050" b="1"/>
        </a:p>
      </dgm:t>
    </dgm:pt>
    <dgm:pt modelId="{9F32E45A-646F-4B5A-BD45-57B2D02BE33F}">
      <dgm:prSet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Validation  du contenu par </a:t>
          </a:r>
          <a:r>
            <a:rPr lang="fr-FR" sz="1400" b="1" dirty="0" smtClean="0">
              <a:ea typeface="Roboto" panose="02000000000000000000" pitchFamily="2" charset="0"/>
            </a:rPr>
            <a:t>E-santé </a:t>
          </a:r>
          <a:r>
            <a:rPr lang="fr-FR" sz="1400" b="1" dirty="0" smtClean="0">
              <a:ea typeface="Roboto" panose="02000000000000000000" pitchFamily="2" charset="0"/>
            </a:rPr>
            <a:t>CHU et les représentants des patients</a:t>
          </a:r>
        </a:p>
      </dgm:t>
    </dgm:pt>
    <dgm:pt modelId="{224C9C23-6604-401B-B654-53BA894151F5}" type="parTrans" cxnId="{306458A9-6661-48A5-A3EB-25D42028391B}">
      <dgm:prSet/>
      <dgm:spPr/>
      <dgm:t>
        <a:bodyPr/>
        <a:lstStyle/>
        <a:p>
          <a:endParaRPr lang="fr-FR" sz="2000" b="1"/>
        </a:p>
      </dgm:t>
    </dgm:pt>
    <dgm:pt modelId="{16A3E02A-1615-4C36-9130-723ECDA283B7}" type="sibTrans" cxnId="{306458A9-6661-48A5-A3EB-25D42028391B}">
      <dgm:prSet custT="1"/>
      <dgm:spPr/>
      <dgm:t>
        <a:bodyPr/>
        <a:lstStyle/>
        <a:p>
          <a:endParaRPr lang="fr-FR" sz="1050" b="1"/>
        </a:p>
      </dgm:t>
    </dgm:pt>
    <dgm:pt modelId="{A72F97A1-5DEB-4910-A43B-5AF3475D44F5}">
      <dgm:prSet custT="1"/>
      <dgm:spPr/>
      <dgm:t>
        <a:bodyPr/>
        <a:lstStyle/>
        <a:p>
          <a:r>
            <a:rPr lang="fr-FR" sz="1400" b="1" smtClean="0">
              <a:ea typeface="Roboto" panose="02000000000000000000" pitchFamily="2" charset="0"/>
            </a:rPr>
            <a:t>Création de l’interface et intégration du projet dans le parcours patient </a:t>
          </a:r>
          <a:endParaRPr lang="fr-FR" sz="1400" b="1" dirty="0" smtClean="0">
            <a:ea typeface="Roboto" panose="02000000000000000000" pitchFamily="2" charset="0"/>
          </a:endParaRPr>
        </a:p>
      </dgm:t>
    </dgm:pt>
    <dgm:pt modelId="{DF43FFD2-3B4B-45C2-838D-1CCAA62D70EB}" type="parTrans" cxnId="{14B8E40B-E045-44E2-87B6-7DA2FEF48A47}">
      <dgm:prSet/>
      <dgm:spPr/>
      <dgm:t>
        <a:bodyPr/>
        <a:lstStyle/>
        <a:p>
          <a:endParaRPr lang="fr-FR" sz="2000" b="1"/>
        </a:p>
      </dgm:t>
    </dgm:pt>
    <dgm:pt modelId="{637D72D3-8D48-40D3-B246-AAF3CB150B08}" type="sibTrans" cxnId="{14B8E40B-E045-44E2-87B6-7DA2FEF48A47}">
      <dgm:prSet custT="1"/>
      <dgm:spPr/>
      <dgm:t>
        <a:bodyPr/>
        <a:lstStyle/>
        <a:p>
          <a:endParaRPr lang="fr-FR" sz="1050" b="1"/>
        </a:p>
      </dgm:t>
    </dgm:pt>
    <dgm:pt modelId="{EE445807-1BBE-4A3C-894C-2416E875C05D}">
      <dgm:prSet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Phase de test auprès des patients.</a:t>
          </a:r>
        </a:p>
      </dgm:t>
    </dgm:pt>
    <dgm:pt modelId="{10107B11-F0AC-4398-AE93-671035CEA925}" type="parTrans" cxnId="{573A640F-A3A2-43EB-BA6A-453E955046BD}">
      <dgm:prSet/>
      <dgm:spPr/>
      <dgm:t>
        <a:bodyPr/>
        <a:lstStyle/>
        <a:p>
          <a:endParaRPr lang="fr-FR" sz="2000" b="1"/>
        </a:p>
      </dgm:t>
    </dgm:pt>
    <dgm:pt modelId="{7F1705BD-DA38-4A89-B8A6-69EB32B54114}" type="sibTrans" cxnId="{573A640F-A3A2-43EB-BA6A-453E955046BD}">
      <dgm:prSet custT="1"/>
      <dgm:spPr/>
      <dgm:t>
        <a:bodyPr/>
        <a:lstStyle/>
        <a:p>
          <a:endParaRPr lang="fr-FR" sz="1050" b="1"/>
        </a:p>
      </dgm:t>
    </dgm:pt>
    <dgm:pt modelId="{28A4EA38-58DC-4281-AC1E-B04DDD120790}">
      <dgm:prSet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Retour sur la phase test et </a:t>
          </a:r>
          <a:r>
            <a:rPr lang="fr-FR" sz="1400" b="1" spc="-40" baseline="0" dirty="0" smtClean="0">
              <a:ea typeface="Roboto" panose="02000000000000000000" pitchFamily="2" charset="0"/>
            </a:rPr>
            <a:t>modifications/ajustements </a:t>
          </a:r>
          <a:r>
            <a:rPr lang="fr-FR" sz="1400" b="1" spc="-40" baseline="0" dirty="0" smtClean="0">
              <a:ea typeface="Roboto" panose="02000000000000000000" pitchFamily="2" charset="0"/>
            </a:rPr>
            <a:t>si nécessaire</a:t>
          </a:r>
        </a:p>
      </dgm:t>
    </dgm:pt>
    <dgm:pt modelId="{C3A4D180-7FA2-46C7-9392-D5D632EBE9B4}" type="parTrans" cxnId="{EF5D5C52-A5FE-41E3-8E5D-BCFA73905889}">
      <dgm:prSet/>
      <dgm:spPr/>
      <dgm:t>
        <a:bodyPr/>
        <a:lstStyle/>
        <a:p>
          <a:endParaRPr lang="fr-FR" sz="2000" b="1"/>
        </a:p>
      </dgm:t>
    </dgm:pt>
    <dgm:pt modelId="{1CB1B7AD-BAA2-47C8-987D-9988FAE12A23}" type="sibTrans" cxnId="{EF5D5C52-A5FE-41E3-8E5D-BCFA73905889}">
      <dgm:prSet custT="1"/>
      <dgm:spPr/>
      <dgm:t>
        <a:bodyPr/>
        <a:lstStyle/>
        <a:p>
          <a:endParaRPr lang="fr-FR" sz="1050" b="1"/>
        </a:p>
      </dgm:t>
    </dgm:pt>
    <dgm:pt modelId="{49FBF2D3-E7C9-4A5E-ACD6-9DAC7E64BD07}">
      <dgm:prSet custT="1"/>
      <dgm:spPr/>
      <dgm:t>
        <a:bodyPr/>
        <a:lstStyle/>
        <a:p>
          <a:r>
            <a:rPr lang="fr-FR" sz="1400" b="1" smtClean="0">
              <a:ea typeface="Roboto" panose="02000000000000000000" pitchFamily="2" charset="0"/>
            </a:rPr>
            <a:t>Lancement du projet finalisé et validé</a:t>
          </a:r>
          <a:endParaRPr lang="fr-FR" sz="1400" b="1" dirty="0" smtClean="0">
            <a:ea typeface="Roboto" panose="02000000000000000000" pitchFamily="2" charset="0"/>
          </a:endParaRPr>
        </a:p>
      </dgm:t>
    </dgm:pt>
    <dgm:pt modelId="{3641B78E-E660-4470-B5D3-382978C23E56}" type="parTrans" cxnId="{1BEADD64-D451-4F11-AB55-B65D919EBDEE}">
      <dgm:prSet/>
      <dgm:spPr/>
      <dgm:t>
        <a:bodyPr/>
        <a:lstStyle/>
        <a:p>
          <a:endParaRPr lang="fr-FR" sz="2000" b="1"/>
        </a:p>
      </dgm:t>
    </dgm:pt>
    <dgm:pt modelId="{D7A6FA69-A778-43B5-ADC8-7808BA4CBF63}" type="sibTrans" cxnId="{1BEADD64-D451-4F11-AB55-B65D919EBDEE}">
      <dgm:prSet/>
      <dgm:spPr/>
      <dgm:t>
        <a:bodyPr/>
        <a:lstStyle/>
        <a:p>
          <a:endParaRPr lang="fr-FR" sz="2000" b="1"/>
        </a:p>
      </dgm:t>
    </dgm:pt>
    <dgm:pt modelId="{F4CE3F1D-A727-412D-AFE1-FB36FD29E074}" type="pres">
      <dgm:prSet presAssocID="{754DA3A4-73CF-4D21-B51B-5F225B9F2CE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71E8C85-E163-4637-9371-5E797A24FECB}" type="pres">
      <dgm:prSet presAssocID="{8D5A091D-0FD7-4CAE-8DA3-2FBE22EC58FE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62FA250-4D0B-480F-B3CF-EAC29405968B}" type="pres">
      <dgm:prSet presAssocID="{1F54529A-8588-415B-8833-A2A24E2E7DDA}" presName="sibTrans" presStyleLbl="sibTrans2D1" presStyleIdx="0" presStyleCnt="7"/>
      <dgm:spPr/>
      <dgm:t>
        <a:bodyPr/>
        <a:lstStyle/>
        <a:p>
          <a:endParaRPr lang="fr-FR"/>
        </a:p>
      </dgm:t>
    </dgm:pt>
    <dgm:pt modelId="{6EA12473-F24A-4C3E-8F4D-31C2239C815D}" type="pres">
      <dgm:prSet presAssocID="{1F54529A-8588-415B-8833-A2A24E2E7DDA}" presName="connectorText" presStyleLbl="sibTrans2D1" presStyleIdx="0" presStyleCnt="7"/>
      <dgm:spPr/>
      <dgm:t>
        <a:bodyPr/>
        <a:lstStyle/>
        <a:p>
          <a:endParaRPr lang="fr-FR"/>
        </a:p>
      </dgm:t>
    </dgm:pt>
    <dgm:pt modelId="{78140AE6-8EDC-4401-9F6E-8F725C6ECCC2}" type="pres">
      <dgm:prSet presAssocID="{EBA4AD67-1829-42EE-9EAD-E067228BCFEA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AE1B0E9-E191-4733-A0D2-C1B7F13D1827}" type="pres">
      <dgm:prSet presAssocID="{A8134DF1-6572-4546-B674-229D216F4692}" presName="sibTrans" presStyleLbl="sibTrans2D1" presStyleIdx="1" presStyleCnt="7"/>
      <dgm:spPr/>
      <dgm:t>
        <a:bodyPr/>
        <a:lstStyle/>
        <a:p>
          <a:endParaRPr lang="fr-FR"/>
        </a:p>
      </dgm:t>
    </dgm:pt>
    <dgm:pt modelId="{505EF796-094E-434D-AFD9-6C3674804134}" type="pres">
      <dgm:prSet presAssocID="{A8134DF1-6572-4546-B674-229D216F4692}" presName="connectorText" presStyleLbl="sibTrans2D1" presStyleIdx="1" presStyleCnt="7"/>
      <dgm:spPr/>
      <dgm:t>
        <a:bodyPr/>
        <a:lstStyle/>
        <a:p>
          <a:endParaRPr lang="fr-FR"/>
        </a:p>
      </dgm:t>
    </dgm:pt>
    <dgm:pt modelId="{AB73387A-5C00-47D3-9848-6200A1304C3B}" type="pres">
      <dgm:prSet presAssocID="{BE172DE8-3C3E-45B0-9FBE-240043E5087A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F95EDDA-69DF-4721-98A4-5A4F208A9208}" type="pres">
      <dgm:prSet presAssocID="{498E9842-5B43-4D6D-9930-E622B3F15D52}" presName="sibTrans" presStyleLbl="sibTrans2D1" presStyleIdx="2" presStyleCnt="7"/>
      <dgm:spPr/>
      <dgm:t>
        <a:bodyPr/>
        <a:lstStyle/>
        <a:p>
          <a:endParaRPr lang="fr-FR"/>
        </a:p>
      </dgm:t>
    </dgm:pt>
    <dgm:pt modelId="{7BD8CBE0-7864-472C-8F0F-027052C6F732}" type="pres">
      <dgm:prSet presAssocID="{498E9842-5B43-4D6D-9930-E622B3F15D52}" presName="connectorText" presStyleLbl="sibTrans2D1" presStyleIdx="2" presStyleCnt="7"/>
      <dgm:spPr/>
      <dgm:t>
        <a:bodyPr/>
        <a:lstStyle/>
        <a:p>
          <a:endParaRPr lang="fr-FR"/>
        </a:p>
      </dgm:t>
    </dgm:pt>
    <dgm:pt modelId="{E2759B4C-380E-4D55-982B-5BFC24FDE265}" type="pres">
      <dgm:prSet presAssocID="{9F32E45A-646F-4B5A-BD45-57B2D02BE33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4A06DFA-B60E-4BA1-9C74-1B2CD9A3DD8E}" type="pres">
      <dgm:prSet presAssocID="{16A3E02A-1615-4C36-9130-723ECDA283B7}" presName="sibTrans" presStyleLbl="sibTrans2D1" presStyleIdx="3" presStyleCnt="7"/>
      <dgm:spPr/>
      <dgm:t>
        <a:bodyPr/>
        <a:lstStyle/>
        <a:p>
          <a:endParaRPr lang="fr-FR"/>
        </a:p>
      </dgm:t>
    </dgm:pt>
    <dgm:pt modelId="{3926D17B-6106-40A6-8630-DD9F0E235F06}" type="pres">
      <dgm:prSet presAssocID="{16A3E02A-1615-4C36-9130-723ECDA283B7}" presName="connectorText" presStyleLbl="sibTrans2D1" presStyleIdx="3" presStyleCnt="7"/>
      <dgm:spPr/>
      <dgm:t>
        <a:bodyPr/>
        <a:lstStyle/>
        <a:p>
          <a:endParaRPr lang="fr-FR"/>
        </a:p>
      </dgm:t>
    </dgm:pt>
    <dgm:pt modelId="{05808CBA-497D-4A4A-84BA-72D756C32E79}" type="pres">
      <dgm:prSet presAssocID="{A72F97A1-5DEB-4910-A43B-5AF3475D44F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8C9F64D-3F94-42B0-8F7C-566FE1CBE70A}" type="pres">
      <dgm:prSet presAssocID="{637D72D3-8D48-40D3-B246-AAF3CB150B08}" presName="sibTrans" presStyleLbl="sibTrans2D1" presStyleIdx="4" presStyleCnt="7"/>
      <dgm:spPr/>
      <dgm:t>
        <a:bodyPr/>
        <a:lstStyle/>
        <a:p>
          <a:endParaRPr lang="fr-FR"/>
        </a:p>
      </dgm:t>
    </dgm:pt>
    <dgm:pt modelId="{D5D1C624-822D-4D4F-9044-72D3191A6229}" type="pres">
      <dgm:prSet presAssocID="{637D72D3-8D48-40D3-B246-AAF3CB150B08}" presName="connectorText" presStyleLbl="sibTrans2D1" presStyleIdx="4" presStyleCnt="7"/>
      <dgm:spPr/>
      <dgm:t>
        <a:bodyPr/>
        <a:lstStyle/>
        <a:p>
          <a:endParaRPr lang="fr-FR"/>
        </a:p>
      </dgm:t>
    </dgm:pt>
    <dgm:pt modelId="{D0E4E3E1-EB74-4260-8C69-2B55E490E411}" type="pres">
      <dgm:prSet presAssocID="{EE445807-1BBE-4A3C-894C-2416E875C05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26D75B-7597-4A66-BCBE-FB0EC93E4FD5}" type="pres">
      <dgm:prSet presAssocID="{7F1705BD-DA38-4A89-B8A6-69EB32B54114}" presName="sibTrans" presStyleLbl="sibTrans2D1" presStyleIdx="5" presStyleCnt="7"/>
      <dgm:spPr/>
      <dgm:t>
        <a:bodyPr/>
        <a:lstStyle/>
        <a:p>
          <a:endParaRPr lang="fr-FR"/>
        </a:p>
      </dgm:t>
    </dgm:pt>
    <dgm:pt modelId="{FDC8C588-B5A0-41E1-A1F3-7786986CBE9A}" type="pres">
      <dgm:prSet presAssocID="{7F1705BD-DA38-4A89-B8A6-69EB32B54114}" presName="connectorText" presStyleLbl="sibTrans2D1" presStyleIdx="5" presStyleCnt="7"/>
      <dgm:spPr/>
      <dgm:t>
        <a:bodyPr/>
        <a:lstStyle/>
        <a:p>
          <a:endParaRPr lang="fr-FR"/>
        </a:p>
      </dgm:t>
    </dgm:pt>
    <dgm:pt modelId="{41DB4DE9-0E9A-4286-A836-53911D13E888}" type="pres">
      <dgm:prSet presAssocID="{28A4EA38-58DC-4281-AC1E-B04DDD120790}" presName="node" presStyleLbl="node1" presStyleIdx="6" presStyleCnt="8" custScaleX="106938" custLinFactNeighborX="516" custLinFactNeighborY="-86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91E9C3E-1DA3-4A8D-BB6A-08842C239B70}" type="pres">
      <dgm:prSet presAssocID="{1CB1B7AD-BAA2-47C8-987D-9988FAE12A23}" presName="sibTrans" presStyleLbl="sibTrans2D1" presStyleIdx="6" presStyleCnt="7"/>
      <dgm:spPr/>
      <dgm:t>
        <a:bodyPr/>
        <a:lstStyle/>
        <a:p>
          <a:endParaRPr lang="fr-FR"/>
        </a:p>
      </dgm:t>
    </dgm:pt>
    <dgm:pt modelId="{B00FBCDF-4D2E-43E0-A97B-39D6E88CBEBF}" type="pres">
      <dgm:prSet presAssocID="{1CB1B7AD-BAA2-47C8-987D-9988FAE12A23}" presName="connectorText" presStyleLbl="sibTrans2D1" presStyleIdx="6" presStyleCnt="7"/>
      <dgm:spPr/>
      <dgm:t>
        <a:bodyPr/>
        <a:lstStyle/>
        <a:p>
          <a:endParaRPr lang="fr-FR"/>
        </a:p>
      </dgm:t>
    </dgm:pt>
    <dgm:pt modelId="{11C33141-25E9-42CC-89A4-142BCDA3199F}" type="pres">
      <dgm:prSet presAssocID="{49FBF2D3-E7C9-4A5E-ACD6-9DAC7E64BD07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44EB098-63AF-4D31-819B-0A212D1456EA}" type="presOf" srcId="{498E9842-5B43-4D6D-9930-E622B3F15D52}" destId="{7BD8CBE0-7864-472C-8F0F-027052C6F732}" srcOrd="1" destOrd="0" presId="urn:microsoft.com/office/officeart/2005/8/layout/process5"/>
    <dgm:cxn modelId="{EF5D5C52-A5FE-41E3-8E5D-BCFA73905889}" srcId="{754DA3A4-73CF-4D21-B51B-5F225B9F2CE8}" destId="{28A4EA38-58DC-4281-AC1E-B04DDD120790}" srcOrd="6" destOrd="0" parTransId="{C3A4D180-7FA2-46C7-9392-D5D632EBE9B4}" sibTransId="{1CB1B7AD-BAA2-47C8-987D-9988FAE12A23}"/>
    <dgm:cxn modelId="{306458A9-6661-48A5-A3EB-25D42028391B}" srcId="{754DA3A4-73CF-4D21-B51B-5F225B9F2CE8}" destId="{9F32E45A-646F-4B5A-BD45-57B2D02BE33F}" srcOrd="3" destOrd="0" parTransId="{224C9C23-6604-401B-B654-53BA894151F5}" sibTransId="{16A3E02A-1615-4C36-9130-723ECDA283B7}"/>
    <dgm:cxn modelId="{0B2AAF1B-58E0-4967-A800-B443ECF931DA}" type="presOf" srcId="{637D72D3-8D48-40D3-B246-AAF3CB150B08}" destId="{D5D1C624-822D-4D4F-9044-72D3191A6229}" srcOrd="1" destOrd="0" presId="urn:microsoft.com/office/officeart/2005/8/layout/process5"/>
    <dgm:cxn modelId="{858E7BD4-CCC8-46D0-8F54-A7D3B2FC6356}" type="presOf" srcId="{8D5A091D-0FD7-4CAE-8DA3-2FBE22EC58FE}" destId="{071E8C85-E163-4637-9371-5E797A24FECB}" srcOrd="0" destOrd="0" presId="urn:microsoft.com/office/officeart/2005/8/layout/process5"/>
    <dgm:cxn modelId="{1328607F-A1D0-4419-A4DD-A2A687E91BA4}" type="presOf" srcId="{49FBF2D3-E7C9-4A5E-ACD6-9DAC7E64BD07}" destId="{11C33141-25E9-42CC-89A4-142BCDA3199F}" srcOrd="0" destOrd="0" presId="urn:microsoft.com/office/officeart/2005/8/layout/process5"/>
    <dgm:cxn modelId="{1BEADD64-D451-4F11-AB55-B65D919EBDEE}" srcId="{754DA3A4-73CF-4D21-B51B-5F225B9F2CE8}" destId="{49FBF2D3-E7C9-4A5E-ACD6-9DAC7E64BD07}" srcOrd="7" destOrd="0" parTransId="{3641B78E-E660-4470-B5D3-382978C23E56}" sibTransId="{D7A6FA69-A778-43B5-ADC8-7808BA4CBF63}"/>
    <dgm:cxn modelId="{4530B7D6-4BA1-4F08-9503-6300703CAC96}" srcId="{754DA3A4-73CF-4D21-B51B-5F225B9F2CE8}" destId="{EBA4AD67-1829-42EE-9EAD-E067228BCFEA}" srcOrd="1" destOrd="0" parTransId="{439459D7-E3A5-4345-9FDD-23A0FB58AC0A}" sibTransId="{A8134DF1-6572-4546-B674-229D216F4692}"/>
    <dgm:cxn modelId="{573A640F-A3A2-43EB-BA6A-453E955046BD}" srcId="{754DA3A4-73CF-4D21-B51B-5F225B9F2CE8}" destId="{EE445807-1BBE-4A3C-894C-2416E875C05D}" srcOrd="5" destOrd="0" parTransId="{10107B11-F0AC-4398-AE93-671035CEA925}" sibTransId="{7F1705BD-DA38-4A89-B8A6-69EB32B54114}"/>
    <dgm:cxn modelId="{4624D572-D270-4659-A9CB-6B538BFFE1BC}" type="presOf" srcId="{A8134DF1-6572-4546-B674-229D216F4692}" destId="{505EF796-094E-434D-AFD9-6C3674804134}" srcOrd="1" destOrd="0" presId="urn:microsoft.com/office/officeart/2005/8/layout/process5"/>
    <dgm:cxn modelId="{E05D35A3-2515-40AD-95FD-0252F614D797}" type="presOf" srcId="{A72F97A1-5DEB-4910-A43B-5AF3475D44F5}" destId="{05808CBA-497D-4A4A-84BA-72D756C32E79}" srcOrd="0" destOrd="0" presId="urn:microsoft.com/office/officeart/2005/8/layout/process5"/>
    <dgm:cxn modelId="{14B8E40B-E045-44E2-87B6-7DA2FEF48A47}" srcId="{754DA3A4-73CF-4D21-B51B-5F225B9F2CE8}" destId="{A72F97A1-5DEB-4910-A43B-5AF3475D44F5}" srcOrd="4" destOrd="0" parTransId="{DF43FFD2-3B4B-45C2-838D-1CCAA62D70EB}" sibTransId="{637D72D3-8D48-40D3-B246-AAF3CB150B08}"/>
    <dgm:cxn modelId="{35F81F80-A73B-4DF6-8972-A11ABCD660E8}" type="presOf" srcId="{EE445807-1BBE-4A3C-894C-2416E875C05D}" destId="{D0E4E3E1-EB74-4260-8C69-2B55E490E411}" srcOrd="0" destOrd="0" presId="urn:microsoft.com/office/officeart/2005/8/layout/process5"/>
    <dgm:cxn modelId="{9FF816BE-D83C-4EF3-97DF-7A037F0DBB45}" type="presOf" srcId="{7F1705BD-DA38-4A89-B8A6-69EB32B54114}" destId="{FDC8C588-B5A0-41E1-A1F3-7786986CBE9A}" srcOrd="1" destOrd="0" presId="urn:microsoft.com/office/officeart/2005/8/layout/process5"/>
    <dgm:cxn modelId="{A82033D1-8E55-46EB-9ECD-8FD6EDA16855}" type="presOf" srcId="{1F54529A-8588-415B-8833-A2A24E2E7DDA}" destId="{6EA12473-F24A-4C3E-8F4D-31C2239C815D}" srcOrd="1" destOrd="0" presId="urn:microsoft.com/office/officeart/2005/8/layout/process5"/>
    <dgm:cxn modelId="{37B1521F-7CB4-4E96-B7F1-B211FC25FEA2}" type="presOf" srcId="{754DA3A4-73CF-4D21-B51B-5F225B9F2CE8}" destId="{F4CE3F1D-A727-412D-AFE1-FB36FD29E074}" srcOrd="0" destOrd="0" presId="urn:microsoft.com/office/officeart/2005/8/layout/process5"/>
    <dgm:cxn modelId="{15CB8C4B-4B2A-4200-B66A-43EBB8125C7A}" type="presOf" srcId="{A8134DF1-6572-4546-B674-229D216F4692}" destId="{DAE1B0E9-E191-4733-A0D2-C1B7F13D1827}" srcOrd="0" destOrd="0" presId="urn:microsoft.com/office/officeart/2005/8/layout/process5"/>
    <dgm:cxn modelId="{E64F5306-2EC9-4110-B89E-91232FC38CB9}" type="presOf" srcId="{7F1705BD-DA38-4A89-B8A6-69EB32B54114}" destId="{0D26D75B-7597-4A66-BCBE-FB0EC93E4FD5}" srcOrd="0" destOrd="0" presId="urn:microsoft.com/office/officeart/2005/8/layout/process5"/>
    <dgm:cxn modelId="{ED1F371D-9ED3-4098-BAD9-E522936675D7}" type="presOf" srcId="{637D72D3-8D48-40D3-B246-AAF3CB150B08}" destId="{18C9F64D-3F94-42B0-8F7C-566FE1CBE70A}" srcOrd="0" destOrd="0" presId="urn:microsoft.com/office/officeart/2005/8/layout/process5"/>
    <dgm:cxn modelId="{5C0E8444-0966-4B54-80E0-C29CA49E367C}" type="presOf" srcId="{498E9842-5B43-4D6D-9930-E622B3F15D52}" destId="{7F95EDDA-69DF-4721-98A4-5A4F208A9208}" srcOrd="0" destOrd="0" presId="urn:microsoft.com/office/officeart/2005/8/layout/process5"/>
    <dgm:cxn modelId="{0095BEEA-89F3-4031-B35E-1DDF77E882B4}" type="presOf" srcId="{1CB1B7AD-BAA2-47C8-987D-9988FAE12A23}" destId="{291E9C3E-1DA3-4A8D-BB6A-08842C239B70}" srcOrd="0" destOrd="0" presId="urn:microsoft.com/office/officeart/2005/8/layout/process5"/>
    <dgm:cxn modelId="{693D3AE4-D419-4A20-94EF-E801207E501C}" type="presOf" srcId="{EBA4AD67-1829-42EE-9EAD-E067228BCFEA}" destId="{78140AE6-8EDC-4401-9F6E-8F725C6ECCC2}" srcOrd="0" destOrd="0" presId="urn:microsoft.com/office/officeart/2005/8/layout/process5"/>
    <dgm:cxn modelId="{63ABF5E5-5544-4F4A-85B5-376CB5DBF8E4}" type="presOf" srcId="{28A4EA38-58DC-4281-AC1E-B04DDD120790}" destId="{41DB4DE9-0E9A-4286-A836-53911D13E888}" srcOrd="0" destOrd="0" presId="urn:microsoft.com/office/officeart/2005/8/layout/process5"/>
    <dgm:cxn modelId="{5A82BE75-0EF2-4278-8599-9B51B199BC04}" type="presOf" srcId="{16A3E02A-1615-4C36-9130-723ECDA283B7}" destId="{44A06DFA-B60E-4BA1-9C74-1B2CD9A3DD8E}" srcOrd="0" destOrd="0" presId="urn:microsoft.com/office/officeart/2005/8/layout/process5"/>
    <dgm:cxn modelId="{7C5C11A4-9FF0-4941-BEC3-19D773B7306D}" type="presOf" srcId="{BE172DE8-3C3E-45B0-9FBE-240043E5087A}" destId="{AB73387A-5C00-47D3-9848-6200A1304C3B}" srcOrd="0" destOrd="0" presId="urn:microsoft.com/office/officeart/2005/8/layout/process5"/>
    <dgm:cxn modelId="{F25AEAB8-D253-43C6-A877-A4E3083324E6}" type="presOf" srcId="{16A3E02A-1615-4C36-9130-723ECDA283B7}" destId="{3926D17B-6106-40A6-8630-DD9F0E235F06}" srcOrd="1" destOrd="0" presId="urn:microsoft.com/office/officeart/2005/8/layout/process5"/>
    <dgm:cxn modelId="{96562790-669D-40FA-BE1C-058CC1E16423}" type="presOf" srcId="{9F32E45A-646F-4B5A-BD45-57B2D02BE33F}" destId="{E2759B4C-380E-4D55-982B-5BFC24FDE265}" srcOrd="0" destOrd="0" presId="urn:microsoft.com/office/officeart/2005/8/layout/process5"/>
    <dgm:cxn modelId="{2E087477-FC6B-402B-969C-29A2CD794082}" type="presOf" srcId="{1F54529A-8588-415B-8833-A2A24E2E7DDA}" destId="{D62FA250-4D0B-480F-B3CF-EAC29405968B}" srcOrd="0" destOrd="0" presId="urn:microsoft.com/office/officeart/2005/8/layout/process5"/>
    <dgm:cxn modelId="{570E34C3-15DE-4C35-BB40-89A84F8F5F7B}" srcId="{754DA3A4-73CF-4D21-B51B-5F225B9F2CE8}" destId="{8D5A091D-0FD7-4CAE-8DA3-2FBE22EC58FE}" srcOrd="0" destOrd="0" parTransId="{2A9D120E-A8C7-4BBD-B6C1-21738822D18E}" sibTransId="{1F54529A-8588-415B-8833-A2A24E2E7DDA}"/>
    <dgm:cxn modelId="{EBEFC94E-A93C-48FB-93E1-03AAA854B9AD}" srcId="{754DA3A4-73CF-4D21-B51B-5F225B9F2CE8}" destId="{BE172DE8-3C3E-45B0-9FBE-240043E5087A}" srcOrd="2" destOrd="0" parTransId="{47469328-9174-40FA-9DB4-C2FC5A3171C1}" sibTransId="{498E9842-5B43-4D6D-9930-E622B3F15D52}"/>
    <dgm:cxn modelId="{400B5415-A69F-4070-A5C9-58A77B69D8BE}" type="presOf" srcId="{1CB1B7AD-BAA2-47C8-987D-9988FAE12A23}" destId="{B00FBCDF-4D2E-43E0-A97B-39D6E88CBEBF}" srcOrd="1" destOrd="0" presId="urn:microsoft.com/office/officeart/2005/8/layout/process5"/>
    <dgm:cxn modelId="{8486A536-22DE-434C-A684-0C45316820C2}" type="presParOf" srcId="{F4CE3F1D-A727-412D-AFE1-FB36FD29E074}" destId="{071E8C85-E163-4637-9371-5E797A24FECB}" srcOrd="0" destOrd="0" presId="urn:microsoft.com/office/officeart/2005/8/layout/process5"/>
    <dgm:cxn modelId="{58CFC87C-8AD9-4DE4-8D8E-FFCD7FFF1F48}" type="presParOf" srcId="{F4CE3F1D-A727-412D-AFE1-FB36FD29E074}" destId="{D62FA250-4D0B-480F-B3CF-EAC29405968B}" srcOrd="1" destOrd="0" presId="urn:microsoft.com/office/officeart/2005/8/layout/process5"/>
    <dgm:cxn modelId="{7DD1BCB9-3F80-4DB4-BCD1-52AFF2CD6ACF}" type="presParOf" srcId="{D62FA250-4D0B-480F-B3CF-EAC29405968B}" destId="{6EA12473-F24A-4C3E-8F4D-31C2239C815D}" srcOrd="0" destOrd="0" presId="urn:microsoft.com/office/officeart/2005/8/layout/process5"/>
    <dgm:cxn modelId="{AF667C4F-B9B9-4BDC-B1BC-E821EE9F4E2D}" type="presParOf" srcId="{F4CE3F1D-A727-412D-AFE1-FB36FD29E074}" destId="{78140AE6-8EDC-4401-9F6E-8F725C6ECCC2}" srcOrd="2" destOrd="0" presId="urn:microsoft.com/office/officeart/2005/8/layout/process5"/>
    <dgm:cxn modelId="{EB37DE06-AD96-4B0E-926A-6620364DA968}" type="presParOf" srcId="{F4CE3F1D-A727-412D-AFE1-FB36FD29E074}" destId="{DAE1B0E9-E191-4733-A0D2-C1B7F13D1827}" srcOrd="3" destOrd="0" presId="urn:microsoft.com/office/officeart/2005/8/layout/process5"/>
    <dgm:cxn modelId="{2148777E-7871-409E-A5E0-2CFADFDECB11}" type="presParOf" srcId="{DAE1B0E9-E191-4733-A0D2-C1B7F13D1827}" destId="{505EF796-094E-434D-AFD9-6C3674804134}" srcOrd="0" destOrd="0" presId="urn:microsoft.com/office/officeart/2005/8/layout/process5"/>
    <dgm:cxn modelId="{FBD00622-4761-476F-8779-8594B1563D00}" type="presParOf" srcId="{F4CE3F1D-A727-412D-AFE1-FB36FD29E074}" destId="{AB73387A-5C00-47D3-9848-6200A1304C3B}" srcOrd="4" destOrd="0" presId="urn:microsoft.com/office/officeart/2005/8/layout/process5"/>
    <dgm:cxn modelId="{11870B7C-F9EB-4E28-987C-83AF9C1B20DB}" type="presParOf" srcId="{F4CE3F1D-A727-412D-AFE1-FB36FD29E074}" destId="{7F95EDDA-69DF-4721-98A4-5A4F208A9208}" srcOrd="5" destOrd="0" presId="urn:microsoft.com/office/officeart/2005/8/layout/process5"/>
    <dgm:cxn modelId="{E585AE7D-3FF6-4598-AD73-492F039DA647}" type="presParOf" srcId="{7F95EDDA-69DF-4721-98A4-5A4F208A9208}" destId="{7BD8CBE0-7864-472C-8F0F-027052C6F732}" srcOrd="0" destOrd="0" presId="urn:microsoft.com/office/officeart/2005/8/layout/process5"/>
    <dgm:cxn modelId="{5F9D89FD-28CD-4FC9-BDD9-CA789705F0E8}" type="presParOf" srcId="{F4CE3F1D-A727-412D-AFE1-FB36FD29E074}" destId="{E2759B4C-380E-4D55-982B-5BFC24FDE265}" srcOrd="6" destOrd="0" presId="urn:microsoft.com/office/officeart/2005/8/layout/process5"/>
    <dgm:cxn modelId="{8AA7EF1E-53F0-4B58-911F-3CF24FCF1963}" type="presParOf" srcId="{F4CE3F1D-A727-412D-AFE1-FB36FD29E074}" destId="{44A06DFA-B60E-4BA1-9C74-1B2CD9A3DD8E}" srcOrd="7" destOrd="0" presId="urn:microsoft.com/office/officeart/2005/8/layout/process5"/>
    <dgm:cxn modelId="{44D35E68-8F1B-4BF6-92A1-156C0B9140C8}" type="presParOf" srcId="{44A06DFA-B60E-4BA1-9C74-1B2CD9A3DD8E}" destId="{3926D17B-6106-40A6-8630-DD9F0E235F06}" srcOrd="0" destOrd="0" presId="urn:microsoft.com/office/officeart/2005/8/layout/process5"/>
    <dgm:cxn modelId="{0D38787F-F506-4609-9161-60532C814C7E}" type="presParOf" srcId="{F4CE3F1D-A727-412D-AFE1-FB36FD29E074}" destId="{05808CBA-497D-4A4A-84BA-72D756C32E79}" srcOrd="8" destOrd="0" presId="urn:microsoft.com/office/officeart/2005/8/layout/process5"/>
    <dgm:cxn modelId="{3C6440CB-D5D2-4032-B70B-4C84D6C4F327}" type="presParOf" srcId="{F4CE3F1D-A727-412D-AFE1-FB36FD29E074}" destId="{18C9F64D-3F94-42B0-8F7C-566FE1CBE70A}" srcOrd="9" destOrd="0" presId="urn:microsoft.com/office/officeart/2005/8/layout/process5"/>
    <dgm:cxn modelId="{6FD2483F-922C-4220-ACFC-D3674CA463A5}" type="presParOf" srcId="{18C9F64D-3F94-42B0-8F7C-566FE1CBE70A}" destId="{D5D1C624-822D-4D4F-9044-72D3191A6229}" srcOrd="0" destOrd="0" presId="urn:microsoft.com/office/officeart/2005/8/layout/process5"/>
    <dgm:cxn modelId="{96BBDD12-0736-4582-8DAE-1B4DD64BE607}" type="presParOf" srcId="{F4CE3F1D-A727-412D-AFE1-FB36FD29E074}" destId="{D0E4E3E1-EB74-4260-8C69-2B55E490E411}" srcOrd="10" destOrd="0" presId="urn:microsoft.com/office/officeart/2005/8/layout/process5"/>
    <dgm:cxn modelId="{E7BB9D92-09AA-42EB-B41F-DA2AA4F6DC17}" type="presParOf" srcId="{F4CE3F1D-A727-412D-AFE1-FB36FD29E074}" destId="{0D26D75B-7597-4A66-BCBE-FB0EC93E4FD5}" srcOrd="11" destOrd="0" presId="urn:microsoft.com/office/officeart/2005/8/layout/process5"/>
    <dgm:cxn modelId="{C1CFF079-6FEF-4CC5-BD46-6C9B1A28316E}" type="presParOf" srcId="{0D26D75B-7597-4A66-BCBE-FB0EC93E4FD5}" destId="{FDC8C588-B5A0-41E1-A1F3-7786986CBE9A}" srcOrd="0" destOrd="0" presId="urn:microsoft.com/office/officeart/2005/8/layout/process5"/>
    <dgm:cxn modelId="{CF8F9E13-6AAF-43BE-A375-4A8E7A810708}" type="presParOf" srcId="{F4CE3F1D-A727-412D-AFE1-FB36FD29E074}" destId="{41DB4DE9-0E9A-4286-A836-53911D13E888}" srcOrd="12" destOrd="0" presId="urn:microsoft.com/office/officeart/2005/8/layout/process5"/>
    <dgm:cxn modelId="{0DDE8828-3106-4940-BCBB-F2A0DE2FD0C6}" type="presParOf" srcId="{F4CE3F1D-A727-412D-AFE1-FB36FD29E074}" destId="{291E9C3E-1DA3-4A8D-BB6A-08842C239B70}" srcOrd="13" destOrd="0" presId="urn:microsoft.com/office/officeart/2005/8/layout/process5"/>
    <dgm:cxn modelId="{0E1B2FC7-3678-4A62-A3B6-9137AFDC9754}" type="presParOf" srcId="{291E9C3E-1DA3-4A8D-BB6A-08842C239B70}" destId="{B00FBCDF-4D2E-43E0-A97B-39D6E88CBEBF}" srcOrd="0" destOrd="0" presId="urn:microsoft.com/office/officeart/2005/8/layout/process5"/>
    <dgm:cxn modelId="{0478821E-09A0-4C19-B6F5-D676023EF3FD}" type="presParOf" srcId="{F4CE3F1D-A727-412D-AFE1-FB36FD29E074}" destId="{11C33141-25E9-42CC-89A4-142BCDA3199F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35E56B0-C371-4653-A732-4B440A31EB10}" type="doc">
      <dgm:prSet loTypeId="urn:microsoft.com/office/officeart/2005/8/layout/chevron2" loCatId="process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endParaRPr lang="fr-FR"/>
        </a:p>
      </dgm:t>
    </dgm:pt>
    <dgm:pt modelId="{4C450EA2-5E6F-4097-8342-AE60F961E9A7}">
      <dgm:prSet custT="1"/>
      <dgm:spPr/>
      <dgm:t>
        <a:bodyPr/>
        <a:lstStyle/>
        <a:p>
          <a:r>
            <a:rPr lang="fr-FR" sz="1400" b="1" dirty="0" err="1" smtClean="0">
              <a:ea typeface="Roboto" panose="02000000000000000000" pitchFamily="2" charset="0"/>
            </a:rPr>
            <a:t>Oct</a:t>
          </a:r>
          <a:r>
            <a:rPr lang="fr-FR" sz="1400" b="1" dirty="0" smtClean="0">
              <a:ea typeface="Roboto" panose="02000000000000000000" pitchFamily="2" charset="0"/>
            </a:rPr>
            <a:t> 2021 </a:t>
          </a:r>
          <a:endParaRPr lang="fr-FR" sz="1400" dirty="0" smtClean="0">
            <a:ea typeface="Roboto" panose="02000000000000000000" pitchFamily="2" charset="0"/>
          </a:endParaRPr>
        </a:p>
      </dgm:t>
    </dgm:pt>
    <dgm:pt modelId="{4E295C87-EAB8-4E95-878D-CB4F4513893B}" type="parTrans" cxnId="{62EFD612-0F27-45F6-AA54-A13B23E22A86}">
      <dgm:prSet/>
      <dgm:spPr/>
      <dgm:t>
        <a:bodyPr/>
        <a:lstStyle/>
        <a:p>
          <a:endParaRPr lang="fr-FR" sz="1800"/>
        </a:p>
      </dgm:t>
    </dgm:pt>
    <dgm:pt modelId="{515D36FE-685A-4B8A-8DBF-A5FCA125FE9E}" type="sibTrans" cxnId="{62EFD612-0F27-45F6-AA54-A13B23E22A86}">
      <dgm:prSet/>
      <dgm:spPr/>
      <dgm:t>
        <a:bodyPr/>
        <a:lstStyle/>
        <a:p>
          <a:endParaRPr lang="fr-FR" sz="1800"/>
        </a:p>
      </dgm:t>
    </dgm:pt>
    <dgm:pt modelId="{DCDB9BA8-8127-4B97-BF24-E623E13B690B}">
      <dgm:prSet custT="1"/>
      <dgm:spPr/>
      <dgm:t>
        <a:bodyPr/>
        <a:lstStyle/>
        <a:p>
          <a:r>
            <a:rPr lang="fr-FR" sz="1400" b="1" spc="-40" baseline="0" dirty="0" smtClean="0">
              <a:ea typeface="Roboto" panose="02000000000000000000" pitchFamily="2" charset="0"/>
            </a:rPr>
            <a:t>Hivernales SERVIER</a:t>
          </a:r>
          <a:endParaRPr lang="fr-FR" sz="1400" spc="-40" baseline="0" dirty="0" smtClean="0">
            <a:ea typeface="Roboto" panose="02000000000000000000" pitchFamily="2" charset="0"/>
          </a:endParaRPr>
        </a:p>
      </dgm:t>
    </dgm:pt>
    <dgm:pt modelId="{C1F1A690-7919-42A2-B98F-0E58F51061D4}" type="parTrans" cxnId="{8C724BB6-AD95-41DB-BECA-32C7E2A35F9A}">
      <dgm:prSet/>
      <dgm:spPr/>
      <dgm:t>
        <a:bodyPr/>
        <a:lstStyle/>
        <a:p>
          <a:endParaRPr lang="fr-FR" sz="1800"/>
        </a:p>
      </dgm:t>
    </dgm:pt>
    <dgm:pt modelId="{41EF2FDE-2BFC-4025-90F8-01F337E0554A}" type="sibTrans" cxnId="{8C724BB6-AD95-41DB-BECA-32C7E2A35F9A}">
      <dgm:prSet/>
      <dgm:spPr/>
      <dgm:t>
        <a:bodyPr/>
        <a:lstStyle/>
        <a:p>
          <a:endParaRPr lang="fr-FR" sz="1800"/>
        </a:p>
      </dgm:t>
    </dgm:pt>
    <dgm:pt modelId="{F7F4CC61-20B1-41A4-8FF3-A47C7584F0A2}">
      <dgm:prSet custT="1"/>
      <dgm:spPr/>
      <dgm:t>
        <a:bodyPr/>
        <a:lstStyle/>
        <a:p>
          <a:r>
            <a:rPr lang="fr-FR" sz="1400" b="1" dirty="0" err="1" smtClean="0">
              <a:ea typeface="Roboto" panose="02000000000000000000" pitchFamily="2" charset="0"/>
            </a:rPr>
            <a:t>Nov</a:t>
          </a:r>
          <a:r>
            <a:rPr lang="fr-FR" sz="1400" b="1" dirty="0" smtClean="0">
              <a:ea typeface="Roboto" panose="02000000000000000000" pitchFamily="2" charset="0"/>
            </a:rPr>
            <a:t>-</a:t>
          </a:r>
          <a:r>
            <a:rPr lang="fr-FR" sz="1400" b="1" dirty="0" err="1" smtClean="0">
              <a:ea typeface="Roboto" panose="02000000000000000000" pitchFamily="2" charset="0"/>
            </a:rPr>
            <a:t>déc</a:t>
          </a:r>
          <a:r>
            <a:rPr lang="fr-FR" sz="1400" b="1" dirty="0" smtClean="0">
              <a:ea typeface="Roboto" panose="02000000000000000000" pitchFamily="2" charset="0"/>
            </a:rPr>
            <a:t> 2021 </a:t>
          </a:r>
          <a:r>
            <a:rPr lang="fr-FR" sz="1400" dirty="0" smtClean="0">
              <a:ea typeface="Roboto" panose="02000000000000000000" pitchFamily="2" charset="0"/>
            </a:rPr>
            <a:t>:</a:t>
          </a:r>
        </a:p>
      </dgm:t>
    </dgm:pt>
    <dgm:pt modelId="{F9616044-CD18-4230-9A11-121BB4CDF6A7}" type="parTrans" cxnId="{2C6D05EB-3E1C-477D-8B50-68FBC381C103}">
      <dgm:prSet/>
      <dgm:spPr/>
      <dgm:t>
        <a:bodyPr/>
        <a:lstStyle/>
        <a:p>
          <a:endParaRPr lang="fr-FR" sz="1800"/>
        </a:p>
      </dgm:t>
    </dgm:pt>
    <dgm:pt modelId="{5537B307-663D-4FFA-BE8E-EE6A6136D553}" type="sibTrans" cxnId="{2C6D05EB-3E1C-477D-8B50-68FBC381C103}">
      <dgm:prSet/>
      <dgm:spPr/>
      <dgm:t>
        <a:bodyPr/>
        <a:lstStyle/>
        <a:p>
          <a:endParaRPr lang="fr-FR" sz="1800"/>
        </a:p>
      </dgm:t>
    </dgm:pt>
    <dgm:pt modelId="{F303E31D-E366-4B68-9659-DD2352A33412}">
      <dgm:prSet custT="1"/>
      <dgm:spPr/>
      <dgm:t>
        <a:bodyPr/>
        <a:lstStyle/>
        <a:p>
          <a:r>
            <a:rPr lang="fr-FR" sz="1400" b="1" dirty="0" err="1" smtClean="0">
              <a:ea typeface="Roboto" panose="02000000000000000000" pitchFamily="2" charset="0"/>
            </a:rPr>
            <a:t>Janv</a:t>
          </a:r>
          <a:endParaRPr lang="fr-FR" sz="1400" b="1" dirty="0" smtClean="0">
            <a:ea typeface="Roboto" panose="02000000000000000000" pitchFamily="2" charset="0"/>
          </a:endParaRPr>
        </a:p>
        <a:p>
          <a:r>
            <a:rPr lang="fr-FR" sz="1400" b="1" dirty="0" smtClean="0">
              <a:ea typeface="Roboto" panose="02000000000000000000" pitchFamily="2" charset="0"/>
            </a:rPr>
            <a:t>2022 </a:t>
          </a:r>
          <a:endParaRPr lang="fr-FR" sz="1400" dirty="0" smtClean="0">
            <a:ea typeface="Roboto" panose="02000000000000000000" pitchFamily="2" charset="0"/>
          </a:endParaRPr>
        </a:p>
      </dgm:t>
    </dgm:pt>
    <dgm:pt modelId="{4D9C9BF6-00BA-4E02-AB74-9E5AD77446BE}" type="parTrans" cxnId="{953DD962-57D6-48F3-B97B-3F32AA4DE11D}">
      <dgm:prSet/>
      <dgm:spPr/>
      <dgm:t>
        <a:bodyPr/>
        <a:lstStyle/>
        <a:p>
          <a:endParaRPr lang="fr-FR" sz="1800"/>
        </a:p>
      </dgm:t>
    </dgm:pt>
    <dgm:pt modelId="{8B11D022-4F33-4149-BF3D-1A12DE85DEA6}" type="sibTrans" cxnId="{953DD962-57D6-48F3-B97B-3F32AA4DE11D}">
      <dgm:prSet/>
      <dgm:spPr/>
      <dgm:t>
        <a:bodyPr/>
        <a:lstStyle/>
        <a:p>
          <a:endParaRPr lang="fr-FR" sz="1800"/>
        </a:p>
      </dgm:t>
    </dgm:pt>
    <dgm:pt modelId="{CC986699-AD3D-4E36-A7A7-88EDE0F997DB}">
      <dgm:prSet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Mars 2022</a:t>
          </a:r>
          <a:endParaRPr lang="fr-FR" sz="1400" dirty="0" smtClean="0">
            <a:ea typeface="Roboto" panose="02000000000000000000" pitchFamily="2" charset="0"/>
          </a:endParaRPr>
        </a:p>
      </dgm:t>
    </dgm:pt>
    <dgm:pt modelId="{74C45195-72A7-4575-B579-1D9A5F9DE7F9}" type="parTrans" cxnId="{59B72B46-45BD-4274-AB88-6C8C16D0EECD}">
      <dgm:prSet/>
      <dgm:spPr/>
      <dgm:t>
        <a:bodyPr/>
        <a:lstStyle/>
        <a:p>
          <a:endParaRPr lang="fr-FR" sz="1800"/>
        </a:p>
      </dgm:t>
    </dgm:pt>
    <dgm:pt modelId="{1A49B0B0-59F7-4B93-B94C-EF1026FE9C5F}" type="sibTrans" cxnId="{59B72B46-45BD-4274-AB88-6C8C16D0EECD}">
      <dgm:prSet/>
      <dgm:spPr/>
      <dgm:t>
        <a:bodyPr/>
        <a:lstStyle/>
        <a:p>
          <a:endParaRPr lang="fr-FR" sz="1800"/>
        </a:p>
      </dgm:t>
    </dgm:pt>
    <dgm:pt modelId="{E173EF77-B09F-4CAD-B9B6-1A4C94FABFF5}">
      <dgm:prSet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Sept 2023 </a:t>
          </a:r>
          <a:endParaRPr lang="fr-FR" sz="1400" dirty="0" smtClean="0">
            <a:ea typeface="Roboto" panose="02000000000000000000" pitchFamily="2" charset="0"/>
          </a:endParaRPr>
        </a:p>
      </dgm:t>
    </dgm:pt>
    <dgm:pt modelId="{B4D79E21-067F-4FDB-8C01-FF3971AA1E2A}" type="parTrans" cxnId="{9CCA3C26-5014-4BF1-8F84-22E611D19059}">
      <dgm:prSet/>
      <dgm:spPr/>
      <dgm:t>
        <a:bodyPr/>
        <a:lstStyle/>
        <a:p>
          <a:endParaRPr lang="fr-FR" sz="1800"/>
        </a:p>
      </dgm:t>
    </dgm:pt>
    <dgm:pt modelId="{2F6A33C4-76D9-4AAD-8689-E42ABAA1B979}" type="sibTrans" cxnId="{9CCA3C26-5014-4BF1-8F84-22E611D19059}">
      <dgm:prSet/>
      <dgm:spPr/>
      <dgm:t>
        <a:bodyPr/>
        <a:lstStyle/>
        <a:p>
          <a:endParaRPr lang="fr-FR" sz="1800"/>
        </a:p>
      </dgm:t>
    </dgm:pt>
    <dgm:pt modelId="{79516AEE-DF68-4832-9A34-CEE229763104}">
      <dgm:prSet/>
      <dgm:spPr/>
      <dgm:t>
        <a:bodyPr/>
        <a:lstStyle/>
        <a:p>
          <a:r>
            <a:rPr lang="fr-FR" dirty="0" smtClean="0">
              <a:ea typeface="Roboto" panose="02000000000000000000" pitchFamily="2" charset="0"/>
            </a:rPr>
            <a:t>Création des contenus</a:t>
          </a:r>
          <a:endParaRPr lang="fr-FR" dirty="0"/>
        </a:p>
      </dgm:t>
    </dgm:pt>
    <dgm:pt modelId="{3D6E9C73-4FFC-4AC0-91C3-88E16A8028EE}" type="parTrans" cxnId="{0D214168-CE5F-46F4-AE64-6D65E0444B1B}">
      <dgm:prSet/>
      <dgm:spPr/>
      <dgm:t>
        <a:bodyPr/>
        <a:lstStyle/>
        <a:p>
          <a:endParaRPr lang="fr-FR"/>
        </a:p>
      </dgm:t>
    </dgm:pt>
    <dgm:pt modelId="{2432EDF1-B93F-4DD9-BE11-C600EB258FD0}" type="sibTrans" cxnId="{0D214168-CE5F-46F4-AE64-6D65E0444B1B}">
      <dgm:prSet/>
      <dgm:spPr/>
      <dgm:t>
        <a:bodyPr/>
        <a:lstStyle/>
        <a:p>
          <a:endParaRPr lang="fr-FR"/>
        </a:p>
      </dgm:t>
    </dgm:pt>
    <dgm:pt modelId="{8F07630D-7C00-4B0E-A79D-8CD27F7D7479}">
      <dgm:prSet/>
      <dgm:spPr/>
      <dgm:t>
        <a:bodyPr/>
        <a:lstStyle/>
        <a:p>
          <a:r>
            <a:rPr lang="fr-FR" dirty="0" smtClean="0">
              <a:ea typeface="Roboto" panose="02000000000000000000" pitchFamily="2" charset="0"/>
            </a:rPr>
            <a:t>Résultats de l’appel à projet du programme PARTAGE</a:t>
          </a:r>
          <a:endParaRPr lang="fr-FR" dirty="0"/>
        </a:p>
      </dgm:t>
    </dgm:pt>
    <dgm:pt modelId="{72D1EAAC-1905-4A1C-8AE1-31FD8A1E566B}" type="parTrans" cxnId="{F222FA5B-812F-4A6D-8E56-366F2EB26820}">
      <dgm:prSet/>
      <dgm:spPr/>
      <dgm:t>
        <a:bodyPr/>
        <a:lstStyle/>
        <a:p>
          <a:endParaRPr lang="fr-FR"/>
        </a:p>
      </dgm:t>
    </dgm:pt>
    <dgm:pt modelId="{B270A9BC-6569-4922-821B-E8B876D0540C}" type="sibTrans" cxnId="{F222FA5B-812F-4A6D-8E56-366F2EB26820}">
      <dgm:prSet/>
      <dgm:spPr/>
      <dgm:t>
        <a:bodyPr/>
        <a:lstStyle/>
        <a:p>
          <a:endParaRPr lang="fr-FR"/>
        </a:p>
      </dgm:t>
    </dgm:pt>
    <dgm:pt modelId="{8516EAFD-BD2F-414E-90BF-628CDA2F6A51}">
      <dgm:prSet/>
      <dgm:spPr/>
      <dgm:t>
        <a:bodyPr/>
        <a:lstStyle/>
        <a:p>
          <a:r>
            <a:rPr lang="fr-FR" dirty="0" smtClean="0">
              <a:ea typeface="Roboto" panose="02000000000000000000" pitchFamily="2" charset="0"/>
            </a:rPr>
            <a:t>Début phase de test</a:t>
          </a:r>
          <a:endParaRPr lang="fr-FR" dirty="0"/>
        </a:p>
      </dgm:t>
    </dgm:pt>
    <dgm:pt modelId="{370E3B67-10D6-4297-BFBB-55506965E14A}" type="parTrans" cxnId="{D63765A0-4AE4-4B0F-A369-414A1A9B0FBE}">
      <dgm:prSet/>
      <dgm:spPr/>
      <dgm:t>
        <a:bodyPr/>
        <a:lstStyle/>
        <a:p>
          <a:endParaRPr lang="fr-FR"/>
        </a:p>
      </dgm:t>
    </dgm:pt>
    <dgm:pt modelId="{9077FB5E-B189-468D-95CA-2B497ED7B1CD}" type="sibTrans" cxnId="{D63765A0-4AE4-4B0F-A369-414A1A9B0FBE}">
      <dgm:prSet/>
      <dgm:spPr/>
      <dgm:t>
        <a:bodyPr/>
        <a:lstStyle/>
        <a:p>
          <a:endParaRPr lang="fr-FR"/>
        </a:p>
      </dgm:t>
    </dgm:pt>
    <dgm:pt modelId="{B2C0F310-7879-4E88-8473-D22F4CE3158C}">
      <dgm:prSet/>
      <dgm:spPr/>
      <dgm:t>
        <a:bodyPr/>
        <a:lstStyle/>
        <a:p>
          <a:r>
            <a:rPr lang="fr-FR" dirty="0" smtClean="0">
              <a:ea typeface="Roboto" panose="02000000000000000000" pitchFamily="2" charset="0"/>
            </a:rPr>
            <a:t>Création de l’interface avec implémentation du contenu O2PEN </a:t>
          </a:r>
          <a:endParaRPr lang="fr-FR" dirty="0"/>
        </a:p>
      </dgm:t>
    </dgm:pt>
    <dgm:pt modelId="{9BA1937B-DE8B-4949-8BDA-02CD526B69A5}" type="parTrans" cxnId="{2BEC5C23-E23E-4E45-9E71-96CDF28641B7}">
      <dgm:prSet/>
      <dgm:spPr/>
      <dgm:t>
        <a:bodyPr/>
        <a:lstStyle/>
        <a:p>
          <a:endParaRPr lang="fr-FR"/>
        </a:p>
      </dgm:t>
    </dgm:pt>
    <dgm:pt modelId="{3DAE3E9E-A3FB-4F9B-8126-D991F50E9FBF}" type="sibTrans" cxnId="{2BEC5C23-E23E-4E45-9E71-96CDF28641B7}">
      <dgm:prSet/>
      <dgm:spPr/>
      <dgm:t>
        <a:bodyPr/>
        <a:lstStyle/>
        <a:p>
          <a:endParaRPr lang="fr-FR"/>
        </a:p>
      </dgm:t>
    </dgm:pt>
    <dgm:pt modelId="{765B663B-75C5-49C2-B0F7-3B47BB0B244D}">
      <dgm:prSet/>
      <dgm:spPr/>
      <dgm:t>
        <a:bodyPr/>
        <a:lstStyle/>
        <a:p>
          <a:r>
            <a:rPr lang="fr-FR" dirty="0" smtClean="0">
              <a:ea typeface="Roboto" panose="02000000000000000000" pitchFamily="2" charset="0"/>
            </a:rPr>
            <a:t>Récupération des données, analyse des résultats, retour d’expérience</a:t>
          </a:r>
          <a:endParaRPr lang="fr-FR" dirty="0"/>
        </a:p>
      </dgm:t>
    </dgm:pt>
    <dgm:pt modelId="{E4745AD5-E2BF-4A74-87E6-36372703BC97}" type="parTrans" cxnId="{8350E5FA-5B3B-4150-BF03-00AF533CEEE4}">
      <dgm:prSet/>
      <dgm:spPr/>
      <dgm:t>
        <a:bodyPr/>
        <a:lstStyle/>
        <a:p>
          <a:endParaRPr lang="fr-FR"/>
        </a:p>
      </dgm:t>
    </dgm:pt>
    <dgm:pt modelId="{6C061EF2-237F-44E3-9F86-8619C64605BD}" type="sibTrans" cxnId="{8350E5FA-5B3B-4150-BF03-00AF533CEEE4}">
      <dgm:prSet/>
      <dgm:spPr/>
      <dgm:t>
        <a:bodyPr/>
        <a:lstStyle/>
        <a:p>
          <a:endParaRPr lang="fr-FR"/>
        </a:p>
      </dgm:t>
    </dgm:pt>
    <dgm:pt modelId="{1FEC3DF6-812A-476B-A330-F17EA0C0838A}">
      <dgm:prSet/>
      <dgm:spPr/>
      <dgm:t>
        <a:bodyPr/>
        <a:lstStyle/>
        <a:p>
          <a:r>
            <a:rPr lang="fr-FR" dirty="0" smtClean="0">
              <a:ea typeface="Roboto" panose="02000000000000000000" pitchFamily="2" charset="0"/>
            </a:rPr>
            <a:t> Interface fonctionnelle</a:t>
          </a:r>
          <a:endParaRPr lang="fr-FR" dirty="0"/>
        </a:p>
      </dgm:t>
    </dgm:pt>
    <dgm:pt modelId="{7602E188-4B73-46B6-9C80-4621811A318B}" type="parTrans" cxnId="{2C2C9ED9-970F-4A8A-BBCD-E261684B9F60}">
      <dgm:prSet/>
      <dgm:spPr/>
      <dgm:t>
        <a:bodyPr/>
        <a:lstStyle/>
        <a:p>
          <a:endParaRPr lang="fr-FR"/>
        </a:p>
      </dgm:t>
    </dgm:pt>
    <dgm:pt modelId="{1DCBE832-9785-4107-AEA4-2604F987CDB0}" type="sibTrans" cxnId="{2C2C9ED9-970F-4A8A-BBCD-E261684B9F60}">
      <dgm:prSet/>
      <dgm:spPr/>
      <dgm:t>
        <a:bodyPr/>
        <a:lstStyle/>
        <a:p>
          <a:endParaRPr lang="fr-FR"/>
        </a:p>
      </dgm:t>
    </dgm:pt>
    <dgm:pt modelId="{2A73653D-3629-484F-8FA7-4CB9086EA19E}" type="pres">
      <dgm:prSet presAssocID="{135E56B0-C371-4653-A732-4B440A31EB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E96E603-EBD9-4735-A3A5-EDB972BBE6F9}" type="pres">
      <dgm:prSet presAssocID="{4C450EA2-5E6F-4097-8342-AE60F961E9A7}" presName="composite" presStyleCnt="0"/>
      <dgm:spPr/>
    </dgm:pt>
    <dgm:pt modelId="{56CCCF11-489E-455D-8455-E12BB33F3F8E}" type="pres">
      <dgm:prSet presAssocID="{4C450EA2-5E6F-4097-8342-AE60F961E9A7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0C23968-C262-4803-82F6-2409175A065F}" type="pres">
      <dgm:prSet presAssocID="{4C450EA2-5E6F-4097-8342-AE60F961E9A7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48ED0E5-9DBC-46A4-87C7-F11D3C468DE3}" type="pres">
      <dgm:prSet presAssocID="{515D36FE-685A-4B8A-8DBF-A5FCA125FE9E}" presName="sp" presStyleCnt="0"/>
      <dgm:spPr/>
    </dgm:pt>
    <dgm:pt modelId="{541FDE6C-3645-4C73-A7B3-DEB02C093CCD}" type="pres">
      <dgm:prSet presAssocID="{DCDB9BA8-8127-4B97-BF24-E623E13B690B}" presName="composite" presStyleCnt="0"/>
      <dgm:spPr/>
    </dgm:pt>
    <dgm:pt modelId="{0BB679A2-F6CA-4878-A223-1124B5049DF8}" type="pres">
      <dgm:prSet presAssocID="{DCDB9BA8-8127-4B97-BF24-E623E13B690B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B683045-185A-49C4-8D2E-5600599F584B}" type="pres">
      <dgm:prSet presAssocID="{DCDB9BA8-8127-4B97-BF24-E623E13B690B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D527E4-EDEA-4616-9319-1FA33E7346C3}" type="pres">
      <dgm:prSet presAssocID="{41EF2FDE-2BFC-4025-90F8-01F337E0554A}" presName="sp" presStyleCnt="0"/>
      <dgm:spPr/>
    </dgm:pt>
    <dgm:pt modelId="{938C408A-C437-4AE2-ADD4-BF91E9DA7F1A}" type="pres">
      <dgm:prSet presAssocID="{F7F4CC61-20B1-41A4-8FF3-A47C7584F0A2}" presName="composite" presStyleCnt="0"/>
      <dgm:spPr/>
    </dgm:pt>
    <dgm:pt modelId="{99622C5B-0CED-4730-9E60-8809B16B562B}" type="pres">
      <dgm:prSet presAssocID="{F7F4CC61-20B1-41A4-8FF3-A47C7584F0A2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893A4EF-EA11-4EFA-9438-AC9DF422CFA2}" type="pres">
      <dgm:prSet presAssocID="{F7F4CC61-20B1-41A4-8FF3-A47C7584F0A2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6991361-2591-4362-9251-F2E7E0C89F72}" type="pres">
      <dgm:prSet presAssocID="{5537B307-663D-4FFA-BE8E-EE6A6136D553}" presName="sp" presStyleCnt="0"/>
      <dgm:spPr/>
    </dgm:pt>
    <dgm:pt modelId="{0C2A0D18-C6D8-49B3-9F34-4A00604A5397}" type="pres">
      <dgm:prSet presAssocID="{F303E31D-E366-4B68-9659-DD2352A33412}" presName="composite" presStyleCnt="0"/>
      <dgm:spPr/>
    </dgm:pt>
    <dgm:pt modelId="{226641AB-1286-4C3E-9BCF-671E88C543AE}" type="pres">
      <dgm:prSet presAssocID="{F303E31D-E366-4B68-9659-DD2352A33412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168E647-7596-4784-8049-3A2BFAC03D24}" type="pres">
      <dgm:prSet presAssocID="{F303E31D-E366-4B68-9659-DD2352A33412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053901-D125-4EA5-9E0A-AC9F4E59873E}" type="pres">
      <dgm:prSet presAssocID="{8B11D022-4F33-4149-BF3D-1A12DE85DEA6}" presName="sp" presStyleCnt="0"/>
      <dgm:spPr/>
    </dgm:pt>
    <dgm:pt modelId="{72F96743-34C7-4B0B-817D-A6E38F773023}" type="pres">
      <dgm:prSet presAssocID="{CC986699-AD3D-4E36-A7A7-88EDE0F997DB}" presName="composite" presStyleCnt="0"/>
      <dgm:spPr/>
    </dgm:pt>
    <dgm:pt modelId="{F19AFC16-3D93-4B76-B398-06D891CE1DFB}" type="pres">
      <dgm:prSet presAssocID="{CC986699-AD3D-4E36-A7A7-88EDE0F997D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BDB3A35-AC36-4A7E-B29E-726CC32FD3C9}" type="pres">
      <dgm:prSet presAssocID="{CC986699-AD3D-4E36-A7A7-88EDE0F997D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616A550-AED7-45A4-BF83-9559B18D693A}" type="pres">
      <dgm:prSet presAssocID="{1A49B0B0-59F7-4B93-B94C-EF1026FE9C5F}" presName="sp" presStyleCnt="0"/>
      <dgm:spPr/>
    </dgm:pt>
    <dgm:pt modelId="{8DB459E2-19B9-4EEE-8CC6-1FC47D5923B0}" type="pres">
      <dgm:prSet presAssocID="{E173EF77-B09F-4CAD-B9B6-1A4C94FABFF5}" presName="composite" presStyleCnt="0"/>
      <dgm:spPr/>
    </dgm:pt>
    <dgm:pt modelId="{2238951F-7C32-4D1C-AF84-8781E3E6229A}" type="pres">
      <dgm:prSet presAssocID="{E173EF77-B09F-4CAD-B9B6-1A4C94FABFF5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38CC2C9-26EE-499D-B9B2-83FE28BB68AC}" type="pres">
      <dgm:prSet presAssocID="{E173EF77-B09F-4CAD-B9B6-1A4C94FABFF5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2EFD612-0F27-45F6-AA54-A13B23E22A86}" srcId="{135E56B0-C371-4653-A732-4B440A31EB10}" destId="{4C450EA2-5E6F-4097-8342-AE60F961E9A7}" srcOrd="0" destOrd="0" parTransId="{4E295C87-EAB8-4E95-878D-CB4F4513893B}" sibTransId="{515D36FE-685A-4B8A-8DBF-A5FCA125FE9E}"/>
    <dgm:cxn modelId="{A08E7830-CA96-4B3D-835F-232ABE3F4105}" type="presOf" srcId="{F7F4CC61-20B1-41A4-8FF3-A47C7584F0A2}" destId="{99622C5B-0CED-4730-9E60-8809B16B562B}" srcOrd="0" destOrd="0" presId="urn:microsoft.com/office/officeart/2005/8/layout/chevron2"/>
    <dgm:cxn modelId="{33B4D72A-2DCC-41EA-AA41-3EA30FBA2E47}" type="presOf" srcId="{765B663B-75C5-49C2-B0F7-3B47BB0B244D}" destId="{638CC2C9-26EE-499D-B9B2-83FE28BB68AC}" srcOrd="0" destOrd="0" presId="urn:microsoft.com/office/officeart/2005/8/layout/chevron2"/>
    <dgm:cxn modelId="{2FEDD032-760D-40A7-8BAD-C013414FA194}" type="presOf" srcId="{8516EAFD-BD2F-414E-90BF-628CDA2F6A51}" destId="{4168E647-7596-4784-8049-3A2BFAC03D24}" srcOrd="0" destOrd="0" presId="urn:microsoft.com/office/officeart/2005/8/layout/chevron2"/>
    <dgm:cxn modelId="{953DD962-57D6-48F3-B97B-3F32AA4DE11D}" srcId="{135E56B0-C371-4653-A732-4B440A31EB10}" destId="{F303E31D-E366-4B68-9659-DD2352A33412}" srcOrd="3" destOrd="0" parTransId="{4D9C9BF6-00BA-4E02-AB74-9E5AD77446BE}" sibTransId="{8B11D022-4F33-4149-BF3D-1A12DE85DEA6}"/>
    <dgm:cxn modelId="{FCC1A00F-6F3E-453A-B602-7A27BB9D691D}" type="presOf" srcId="{DCDB9BA8-8127-4B97-BF24-E623E13B690B}" destId="{0BB679A2-F6CA-4878-A223-1124B5049DF8}" srcOrd="0" destOrd="0" presId="urn:microsoft.com/office/officeart/2005/8/layout/chevron2"/>
    <dgm:cxn modelId="{943EE1EF-5AC4-4CDF-8F0A-3DC64DC06DA6}" type="presOf" srcId="{4C450EA2-5E6F-4097-8342-AE60F961E9A7}" destId="{56CCCF11-489E-455D-8455-E12BB33F3F8E}" srcOrd="0" destOrd="0" presId="urn:microsoft.com/office/officeart/2005/8/layout/chevron2"/>
    <dgm:cxn modelId="{8C724BB6-AD95-41DB-BECA-32C7E2A35F9A}" srcId="{135E56B0-C371-4653-A732-4B440A31EB10}" destId="{DCDB9BA8-8127-4B97-BF24-E623E13B690B}" srcOrd="1" destOrd="0" parTransId="{C1F1A690-7919-42A2-B98F-0E58F51061D4}" sibTransId="{41EF2FDE-2BFC-4025-90F8-01F337E0554A}"/>
    <dgm:cxn modelId="{2BEC5C23-E23E-4E45-9E71-96CDF28641B7}" srcId="{F7F4CC61-20B1-41A4-8FF3-A47C7584F0A2}" destId="{B2C0F310-7879-4E88-8473-D22F4CE3158C}" srcOrd="0" destOrd="0" parTransId="{9BA1937B-DE8B-4949-8BDA-02CD526B69A5}" sibTransId="{3DAE3E9E-A3FB-4F9B-8126-D991F50E9FBF}"/>
    <dgm:cxn modelId="{8FC7D622-997C-409B-AD87-C9E95DDFF34F}" type="presOf" srcId="{F303E31D-E366-4B68-9659-DD2352A33412}" destId="{226641AB-1286-4C3E-9BCF-671E88C543AE}" srcOrd="0" destOrd="0" presId="urn:microsoft.com/office/officeart/2005/8/layout/chevron2"/>
    <dgm:cxn modelId="{59B72B46-45BD-4274-AB88-6C8C16D0EECD}" srcId="{135E56B0-C371-4653-A732-4B440A31EB10}" destId="{CC986699-AD3D-4E36-A7A7-88EDE0F997DB}" srcOrd="4" destOrd="0" parTransId="{74C45195-72A7-4575-B579-1D9A5F9DE7F9}" sibTransId="{1A49B0B0-59F7-4B93-B94C-EF1026FE9C5F}"/>
    <dgm:cxn modelId="{3B511B6A-20CF-4EAB-9DE1-AEF99687751E}" type="presOf" srcId="{CC986699-AD3D-4E36-A7A7-88EDE0F997DB}" destId="{F19AFC16-3D93-4B76-B398-06D891CE1DFB}" srcOrd="0" destOrd="0" presId="urn:microsoft.com/office/officeart/2005/8/layout/chevron2"/>
    <dgm:cxn modelId="{C823CCD9-4FE0-4C2F-8C8E-EE5A1B54E183}" type="presOf" srcId="{8F07630D-7C00-4B0E-A79D-8CD27F7D7479}" destId="{9B683045-185A-49C4-8D2E-5600599F584B}" srcOrd="0" destOrd="0" presId="urn:microsoft.com/office/officeart/2005/8/layout/chevron2"/>
    <dgm:cxn modelId="{110F735D-7D6C-4380-9877-70AB35E822AF}" type="presOf" srcId="{E173EF77-B09F-4CAD-B9B6-1A4C94FABFF5}" destId="{2238951F-7C32-4D1C-AF84-8781E3E6229A}" srcOrd="0" destOrd="0" presId="urn:microsoft.com/office/officeart/2005/8/layout/chevron2"/>
    <dgm:cxn modelId="{2C2C9ED9-970F-4A8A-BBCD-E261684B9F60}" srcId="{CC986699-AD3D-4E36-A7A7-88EDE0F997DB}" destId="{1FEC3DF6-812A-476B-A330-F17EA0C0838A}" srcOrd="0" destOrd="0" parTransId="{7602E188-4B73-46B6-9C80-4621811A318B}" sibTransId="{1DCBE832-9785-4107-AEA4-2604F987CDB0}"/>
    <dgm:cxn modelId="{D63765A0-4AE4-4B0F-A369-414A1A9B0FBE}" srcId="{F303E31D-E366-4B68-9659-DD2352A33412}" destId="{8516EAFD-BD2F-414E-90BF-628CDA2F6A51}" srcOrd="0" destOrd="0" parTransId="{370E3B67-10D6-4297-BFBB-55506965E14A}" sibTransId="{9077FB5E-B189-468D-95CA-2B497ED7B1CD}"/>
    <dgm:cxn modelId="{8350E5FA-5B3B-4150-BF03-00AF533CEEE4}" srcId="{E173EF77-B09F-4CAD-B9B6-1A4C94FABFF5}" destId="{765B663B-75C5-49C2-B0F7-3B47BB0B244D}" srcOrd="0" destOrd="0" parTransId="{E4745AD5-E2BF-4A74-87E6-36372703BC97}" sibTransId="{6C061EF2-237F-44E3-9F86-8619C64605BD}"/>
    <dgm:cxn modelId="{75B12F08-4934-47A5-8200-82CB024C72F3}" type="presOf" srcId="{B2C0F310-7879-4E88-8473-D22F4CE3158C}" destId="{C893A4EF-EA11-4EFA-9438-AC9DF422CFA2}" srcOrd="0" destOrd="0" presId="urn:microsoft.com/office/officeart/2005/8/layout/chevron2"/>
    <dgm:cxn modelId="{F33B333F-CFA8-4C92-BB9A-A64575FCC579}" type="presOf" srcId="{1FEC3DF6-812A-476B-A330-F17EA0C0838A}" destId="{0BDB3A35-AC36-4A7E-B29E-726CC32FD3C9}" srcOrd="0" destOrd="0" presId="urn:microsoft.com/office/officeart/2005/8/layout/chevron2"/>
    <dgm:cxn modelId="{D58EB62A-1AED-4353-8714-E79C89D898DF}" type="presOf" srcId="{79516AEE-DF68-4832-9A34-CEE229763104}" destId="{00C23968-C262-4803-82F6-2409175A065F}" srcOrd="0" destOrd="0" presId="urn:microsoft.com/office/officeart/2005/8/layout/chevron2"/>
    <dgm:cxn modelId="{F222FA5B-812F-4A6D-8E56-366F2EB26820}" srcId="{DCDB9BA8-8127-4B97-BF24-E623E13B690B}" destId="{8F07630D-7C00-4B0E-A79D-8CD27F7D7479}" srcOrd="0" destOrd="0" parTransId="{72D1EAAC-1905-4A1C-8AE1-31FD8A1E566B}" sibTransId="{B270A9BC-6569-4922-821B-E8B876D0540C}"/>
    <dgm:cxn modelId="{0D214168-CE5F-46F4-AE64-6D65E0444B1B}" srcId="{4C450EA2-5E6F-4097-8342-AE60F961E9A7}" destId="{79516AEE-DF68-4832-9A34-CEE229763104}" srcOrd="0" destOrd="0" parTransId="{3D6E9C73-4FFC-4AC0-91C3-88E16A8028EE}" sibTransId="{2432EDF1-B93F-4DD9-BE11-C600EB258FD0}"/>
    <dgm:cxn modelId="{9CCA3C26-5014-4BF1-8F84-22E611D19059}" srcId="{135E56B0-C371-4653-A732-4B440A31EB10}" destId="{E173EF77-B09F-4CAD-B9B6-1A4C94FABFF5}" srcOrd="5" destOrd="0" parTransId="{B4D79E21-067F-4FDB-8C01-FF3971AA1E2A}" sibTransId="{2F6A33C4-76D9-4AAD-8689-E42ABAA1B979}"/>
    <dgm:cxn modelId="{2C6D05EB-3E1C-477D-8B50-68FBC381C103}" srcId="{135E56B0-C371-4653-A732-4B440A31EB10}" destId="{F7F4CC61-20B1-41A4-8FF3-A47C7584F0A2}" srcOrd="2" destOrd="0" parTransId="{F9616044-CD18-4230-9A11-121BB4CDF6A7}" sibTransId="{5537B307-663D-4FFA-BE8E-EE6A6136D553}"/>
    <dgm:cxn modelId="{3D9A2F4E-9247-456E-80BB-AA1E07499919}" type="presOf" srcId="{135E56B0-C371-4653-A732-4B440A31EB10}" destId="{2A73653D-3629-484F-8FA7-4CB9086EA19E}" srcOrd="0" destOrd="0" presId="urn:microsoft.com/office/officeart/2005/8/layout/chevron2"/>
    <dgm:cxn modelId="{9F7C3480-B9C6-4A1E-9CC0-DAF5B2425F3A}" type="presParOf" srcId="{2A73653D-3629-484F-8FA7-4CB9086EA19E}" destId="{FE96E603-EBD9-4735-A3A5-EDB972BBE6F9}" srcOrd="0" destOrd="0" presId="urn:microsoft.com/office/officeart/2005/8/layout/chevron2"/>
    <dgm:cxn modelId="{3CD6E7A8-0C63-4098-98CB-41A8936CFF11}" type="presParOf" srcId="{FE96E603-EBD9-4735-A3A5-EDB972BBE6F9}" destId="{56CCCF11-489E-455D-8455-E12BB33F3F8E}" srcOrd="0" destOrd="0" presId="urn:microsoft.com/office/officeart/2005/8/layout/chevron2"/>
    <dgm:cxn modelId="{5ADC378D-68D4-46FA-963B-7BD3B696C947}" type="presParOf" srcId="{FE96E603-EBD9-4735-A3A5-EDB972BBE6F9}" destId="{00C23968-C262-4803-82F6-2409175A065F}" srcOrd="1" destOrd="0" presId="urn:microsoft.com/office/officeart/2005/8/layout/chevron2"/>
    <dgm:cxn modelId="{AF9F25B7-1AE9-470A-B02D-1906871A5331}" type="presParOf" srcId="{2A73653D-3629-484F-8FA7-4CB9086EA19E}" destId="{248ED0E5-9DBC-46A4-87C7-F11D3C468DE3}" srcOrd="1" destOrd="0" presId="urn:microsoft.com/office/officeart/2005/8/layout/chevron2"/>
    <dgm:cxn modelId="{DDA2D138-FE73-44DE-9E28-E452D83E9EB9}" type="presParOf" srcId="{2A73653D-3629-484F-8FA7-4CB9086EA19E}" destId="{541FDE6C-3645-4C73-A7B3-DEB02C093CCD}" srcOrd="2" destOrd="0" presId="urn:microsoft.com/office/officeart/2005/8/layout/chevron2"/>
    <dgm:cxn modelId="{E4B558D1-D130-4B63-BB37-A2F96E677AA9}" type="presParOf" srcId="{541FDE6C-3645-4C73-A7B3-DEB02C093CCD}" destId="{0BB679A2-F6CA-4878-A223-1124B5049DF8}" srcOrd="0" destOrd="0" presId="urn:microsoft.com/office/officeart/2005/8/layout/chevron2"/>
    <dgm:cxn modelId="{59280E12-8FEE-48D6-96B5-6EFE30CD6D0F}" type="presParOf" srcId="{541FDE6C-3645-4C73-A7B3-DEB02C093CCD}" destId="{9B683045-185A-49C4-8D2E-5600599F584B}" srcOrd="1" destOrd="0" presId="urn:microsoft.com/office/officeart/2005/8/layout/chevron2"/>
    <dgm:cxn modelId="{3D6FE101-E583-4E6D-9E15-B41244216FF6}" type="presParOf" srcId="{2A73653D-3629-484F-8FA7-4CB9086EA19E}" destId="{F5D527E4-EDEA-4616-9319-1FA33E7346C3}" srcOrd="3" destOrd="0" presId="urn:microsoft.com/office/officeart/2005/8/layout/chevron2"/>
    <dgm:cxn modelId="{D99DDBEB-CC7B-45B7-85C6-C94B1D5CF14D}" type="presParOf" srcId="{2A73653D-3629-484F-8FA7-4CB9086EA19E}" destId="{938C408A-C437-4AE2-ADD4-BF91E9DA7F1A}" srcOrd="4" destOrd="0" presId="urn:microsoft.com/office/officeart/2005/8/layout/chevron2"/>
    <dgm:cxn modelId="{040F8EDF-F8E1-4BA8-9852-327078E2AD18}" type="presParOf" srcId="{938C408A-C437-4AE2-ADD4-BF91E9DA7F1A}" destId="{99622C5B-0CED-4730-9E60-8809B16B562B}" srcOrd="0" destOrd="0" presId="urn:microsoft.com/office/officeart/2005/8/layout/chevron2"/>
    <dgm:cxn modelId="{3EB5C409-EC6C-4ABC-9D40-200BD9B7322E}" type="presParOf" srcId="{938C408A-C437-4AE2-ADD4-BF91E9DA7F1A}" destId="{C893A4EF-EA11-4EFA-9438-AC9DF422CFA2}" srcOrd="1" destOrd="0" presId="urn:microsoft.com/office/officeart/2005/8/layout/chevron2"/>
    <dgm:cxn modelId="{F6655DC7-1492-427C-BD4A-92CAC8157C10}" type="presParOf" srcId="{2A73653D-3629-484F-8FA7-4CB9086EA19E}" destId="{46991361-2591-4362-9251-F2E7E0C89F72}" srcOrd="5" destOrd="0" presId="urn:microsoft.com/office/officeart/2005/8/layout/chevron2"/>
    <dgm:cxn modelId="{A0DEC055-B912-4154-A52B-D332B3185E5D}" type="presParOf" srcId="{2A73653D-3629-484F-8FA7-4CB9086EA19E}" destId="{0C2A0D18-C6D8-49B3-9F34-4A00604A5397}" srcOrd="6" destOrd="0" presId="urn:microsoft.com/office/officeart/2005/8/layout/chevron2"/>
    <dgm:cxn modelId="{F7CB173C-A01E-4030-8173-2F941ACF4ADE}" type="presParOf" srcId="{0C2A0D18-C6D8-49B3-9F34-4A00604A5397}" destId="{226641AB-1286-4C3E-9BCF-671E88C543AE}" srcOrd="0" destOrd="0" presId="urn:microsoft.com/office/officeart/2005/8/layout/chevron2"/>
    <dgm:cxn modelId="{5ADC6F82-6135-4164-9067-2DFC5D448B63}" type="presParOf" srcId="{0C2A0D18-C6D8-49B3-9F34-4A00604A5397}" destId="{4168E647-7596-4784-8049-3A2BFAC03D24}" srcOrd="1" destOrd="0" presId="urn:microsoft.com/office/officeart/2005/8/layout/chevron2"/>
    <dgm:cxn modelId="{EA03AAF4-5D6F-40EB-B78F-2A71562F4069}" type="presParOf" srcId="{2A73653D-3629-484F-8FA7-4CB9086EA19E}" destId="{C4053901-D125-4EA5-9E0A-AC9F4E59873E}" srcOrd="7" destOrd="0" presId="urn:microsoft.com/office/officeart/2005/8/layout/chevron2"/>
    <dgm:cxn modelId="{3CAD7214-AB78-47B2-A7F5-31F72D0F585A}" type="presParOf" srcId="{2A73653D-3629-484F-8FA7-4CB9086EA19E}" destId="{72F96743-34C7-4B0B-817D-A6E38F773023}" srcOrd="8" destOrd="0" presId="urn:microsoft.com/office/officeart/2005/8/layout/chevron2"/>
    <dgm:cxn modelId="{E13502F2-0BBC-4B8F-BBC6-4E79CC716FE6}" type="presParOf" srcId="{72F96743-34C7-4B0B-817D-A6E38F773023}" destId="{F19AFC16-3D93-4B76-B398-06D891CE1DFB}" srcOrd="0" destOrd="0" presId="urn:microsoft.com/office/officeart/2005/8/layout/chevron2"/>
    <dgm:cxn modelId="{43751841-52FC-45EF-AE79-EAC743DAFC82}" type="presParOf" srcId="{72F96743-34C7-4B0B-817D-A6E38F773023}" destId="{0BDB3A35-AC36-4A7E-B29E-726CC32FD3C9}" srcOrd="1" destOrd="0" presId="urn:microsoft.com/office/officeart/2005/8/layout/chevron2"/>
    <dgm:cxn modelId="{DD354BF0-0C8B-413E-8D74-E5D1417D022F}" type="presParOf" srcId="{2A73653D-3629-484F-8FA7-4CB9086EA19E}" destId="{A616A550-AED7-45A4-BF83-9559B18D693A}" srcOrd="9" destOrd="0" presId="urn:microsoft.com/office/officeart/2005/8/layout/chevron2"/>
    <dgm:cxn modelId="{6009E172-F4DB-420D-AD58-A71AD57429FB}" type="presParOf" srcId="{2A73653D-3629-484F-8FA7-4CB9086EA19E}" destId="{8DB459E2-19B9-4EEE-8CC6-1FC47D5923B0}" srcOrd="10" destOrd="0" presId="urn:microsoft.com/office/officeart/2005/8/layout/chevron2"/>
    <dgm:cxn modelId="{2F2AE0D4-1B2A-4341-8BB4-B51DED8B7AE9}" type="presParOf" srcId="{8DB459E2-19B9-4EEE-8CC6-1FC47D5923B0}" destId="{2238951F-7C32-4D1C-AF84-8781E3E6229A}" srcOrd="0" destOrd="0" presId="urn:microsoft.com/office/officeart/2005/8/layout/chevron2"/>
    <dgm:cxn modelId="{A4A38E0B-BC62-411D-907B-F7B13119A613}" type="presParOf" srcId="{8DB459E2-19B9-4EEE-8CC6-1FC47D5923B0}" destId="{638CC2C9-26EE-499D-B9B2-83FE28BB68A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375C9D3-B2A2-4CE1-B6E7-D7BF22E845FF}" type="doc">
      <dgm:prSet loTypeId="urn:microsoft.com/office/officeart/2005/8/layout/cycle3" loCatId="cycle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fr-FR"/>
        </a:p>
      </dgm:t>
    </dgm:pt>
    <dgm:pt modelId="{03B3A26A-763D-4B19-B14B-B6B565EAEBFE}">
      <dgm:prSet phldrT="[Texte]"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Projet englobant plusieurs spécialités sur un même site permettant une interaction simplifiée</a:t>
          </a:r>
          <a:endParaRPr lang="fr-FR" sz="1400" b="1" dirty="0"/>
        </a:p>
      </dgm:t>
    </dgm:pt>
    <dgm:pt modelId="{C571B83B-ACAB-4DE9-92CE-CC33E437B266}" type="parTrans" cxnId="{C8B3813C-7B1E-464F-9D02-51261386F489}">
      <dgm:prSet/>
      <dgm:spPr/>
      <dgm:t>
        <a:bodyPr/>
        <a:lstStyle/>
        <a:p>
          <a:endParaRPr lang="fr-FR" sz="4800" b="1"/>
        </a:p>
      </dgm:t>
    </dgm:pt>
    <dgm:pt modelId="{2163B71E-63C4-4C5B-9CBF-A8B54E05E066}" type="sibTrans" cxnId="{C8B3813C-7B1E-464F-9D02-51261386F489}">
      <dgm:prSet/>
      <dgm:spPr/>
      <dgm:t>
        <a:bodyPr/>
        <a:lstStyle/>
        <a:p>
          <a:endParaRPr lang="fr-FR" sz="4800" b="1"/>
        </a:p>
      </dgm:t>
    </dgm:pt>
    <dgm:pt modelId="{65C18FCD-62DC-44F0-B3FA-A15B8C1C51DB}">
      <dgm:prSet phldrT="[Texte]"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Réponse à </a:t>
          </a:r>
          <a:r>
            <a:rPr lang="fr-FR" sz="1400" b="1" dirty="0" smtClean="0">
              <a:ea typeface="Roboto" panose="02000000000000000000" pitchFamily="2" charset="0"/>
            </a:rPr>
            <a:t>une attente forte des patients </a:t>
          </a:r>
        </a:p>
        <a:p>
          <a:r>
            <a:rPr lang="fr-FR" sz="1400" b="1" dirty="0" smtClean="0">
              <a:ea typeface="Roboto" panose="02000000000000000000" pitchFamily="2" charset="0"/>
            </a:rPr>
            <a:t>(annexe 2)</a:t>
          </a:r>
          <a:endParaRPr lang="fr-FR" sz="1400" b="1" dirty="0"/>
        </a:p>
      </dgm:t>
    </dgm:pt>
    <dgm:pt modelId="{1A011FCC-12E6-4CE4-850B-A2953CAB0212}" type="parTrans" cxnId="{6D78B350-94B0-4369-A9E9-684D2AE56D10}">
      <dgm:prSet/>
      <dgm:spPr/>
      <dgm:t>
        <a:bodyPr/>
        <a:lstStyle/>
        <a:p>
          <a:endParaRPr lang="fr-FR" sz="4800" b="1"/>
        </a:p>
      </dgm:t>
    </dgm:pt>
    <dgm:pt modelId="{59933461-5836-4D2F-B103-8ABEC52AB270}" type="sibTrans" cxnId="{6D78B350-94B0-4369-A9E9-684D2AE56D10}">
      <dgm:prSet/>
      <dgm:spPr/>
      <dgm:t>
        <a:bodyPr/>
        <a:lstStyle/>
        <a:p>
          <a:endParaRPr lang="fr-FR" sz="4800" b="1"/>
        </a:p>
      </dgm:t>
    </dgm:pt>
    <dgm:pt modelId="{3F2E998B-6AB7-42FC-8B4A-8D0EBEA619DE}">
      <dgm:prSet phldrT="[Texte]"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Société </a:t>
          </a:r>
          <a:r>
            <a:rPr lang="fr-FR" sz="1400" b="1" dirty="0" err="1" smtClean="0">
              <a:ea typeface="Roboto" panose="02000000000000000000" pitchFamily="2" charset="0"/>
            </a:rPr>
            <a:t>BOTdesign</a:t>
          </a:r>
          <a:r>
            <a:rPr lang="fr-FR" sz="1400" b="1" dirty="0" smtClean="0">
              <a:ea typeface="Roboto" panose="02000000000000000000" pitchFamily="2" charset="0"/>
            </a:rPr>
            <a:t> impliquée dans des projets déjà aboutis et fonctionnels sur le CHU</a:t>
          </a:r>
          <a:endParaRPr lang="fr-FR" sz="1400" b="1" dirty="0"/>
        </a:p>
      </dgm:t>
    </dgm:pt>
    <dgm:pt modelId="{E2C1B593-9C29-404D-8CDF-F714138B17D0}" type="parTrans" cxnId="{ACD7EEC9-6042-45C7-A01D-B59BAC8FAE8E}">
      <dgm:prSet/>
      <dgm:spPr/>
      <dgm:t>
        <a:bodyPr/>
        <a:lstStyle/>
        <a:p>
          <a:endParaRPr lang="fr-FR" sz="4800" b="1"/>
        </a:p>
      </dgm:t>
    </dgm:pt>
    <dgm:pt modelId="{0D9DC434-F2F4-449D-9DD6-171899A4073C}" type="sibTrans" cxnId="{ACD7EEC9-6042-45C7-A01D-B59BAC8FAE8E}">
      <dgm:prSet/>
      <dgm:spPr/>
      <dgm:t>
        <a:bodyPr/>
        <a:lstStyle/>
        <a:p>
          <a:endParaRPr lang="fr-FR" sz="4800" b="1"/>
        </a:p>
      </dgm:t>
    </dgm:pt>
    <dgm:pt modelId="{4257CB93-C2EA-4BD1-AAB7-8D8FE7450A0A}">
      <dgm:prSet phldrT="[Texte]"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Portail </a:t>
          </a:r>
          <a:r>
            <a:rPr lang="fr-FR" sz="1400" b="1" dirty="0" smtClean="0">
              <a:ea typeface="Roboto" panose="02000000000000000000" pitchFamily="2" charset="0"/>
            </a:rPr>
            <a:t>E-santé </a:t>
          </a:r>
          <a:r>
            <a:rPr lang="fr-FR" sz="1400" b="1" dirty="0" smtClean="0">
              <a:ea typeface="Roboto" panose="02000000000000000000" pitchFamily="2" charset="0"/>
            </a:rPr>
            <a:t>du CHU déjà fonctionnel</a:t>
          </a:r>
          <a:endParaRPr lang="fr-FR" sz="1400" b="1" dirty="0"/>
        </a:p>
      </dgm:t>
    </dgm:pt>
    <dgm:pt modelId="{B047DB5B-9F40-4770-9C16-5B44B3373AA6}" type="parTrans" cxnId="{BF443A7D-0677-4A3D-A174-449CFA239B88}">
      <dgm:prSet/>
      <dgm:spPr/>
      <dgm:t>
        <a:bodyPr/>
        <a:lstStyle/>
        <a:p>
          <a:endParaRPr lang="fr-FR" sz="4800" b="1"/>
        </a:p>
      </dgm:t>
    </dgm:pt>
    <dgm:pt modelId="{0807E8BB-EF27-484A-87AB-82D1C1189BCB}" type="sibTrans" cxnId="{BF443A7D-0677-4A3D-A174-449CFA239B88}">
      <dgm:prSet/>
      <dgm:spPr/>
      <dgm:t>
        <a:bodyPr/>
        <a:lstStyle/>
        <a:p>
          <a:endParaRPr lang="fr-FR" sz="4800" b="1"/>
        </a:p>
      </dgm:t>
    </dgm:pt>
    <dgm:pt modelId="{C7C88CDB-AE22-4BE4-880F-F37AEEBE60E3}">
      <dgm:prSet phldrT="[Texte]"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Equipes soignantes dynamiques, motivées et investies dans le projet</a:t>
          </a:r>
          <a:endParaRPr lang="fr-FR" sz="1400" b="1" dirty="0"/>
        </a:p>
      </dgm:t>
    </dgm:pt>
    <dgm:pt modelId="{CB178AD8-F8E0-4310-80B7-DDD3ACC89988}" type="parTrans" cxnId="{3994D188-14C2-47D8-A5A3-4D3D939A4D14}">
      <dgm:prSet/>
      <dgm:spPr/>
      <dgm:t>
        <a:bodyPr/>
        <a:lstStyle/>
        <a:p>
          <a:endParaRPr lang="fr-FR" sz="4800" b="1"/>
        </a:p>
      </dgm:t>
    </dgm:pt>
    <dgm:pt modelId="{9E0CB25E-7F6D-45F6-80E7-9DBD4F4CBF61}" type="sibTrans" cxnId="{3994D188-14C2-47D8-A5A3-4D3D939A4D14}">
      <dgm:prSet/>
      <dgm:spPr/>
      <dgm:t>
        <a:bodyPr/>
        <a:lstStyle/>
        <a:p>
          <a:endParaRPr lang="fr-FR" sz="4800" b="1"/>
        </a:p>
      </dgm:t>
    </dgm:pt>
    <dgm:pt modelId="{9EFC6FFC-596F-414B-87F8-F3D9CA13EB42}">
      <dgm:prSet custT="1"/>
      <dgm:spPr/>
      <dgm:t>
        <a:bodyPr/>
        <a:lstStyle/>
        <a:p>
          <a:r>
            <a:rPr lang="fr-FR" sz="1400" b="1" dirty="0" smtClean="0">
              <a:ea typeface="Roboto" panose="02000000000000000000" pitchFamily="2" charset="0"/>
            </a:rPr>
            <a:t>Soutien de l’institution (CHU, fédération d’oncologie)</a:t>
          </a:r>
        </a:p>
      </dgm:t>
    </dgm:pt>
    <dgm:pt modelId="{CA4F6360-FFBD-4256-94EC-BD0365DFB1FB}" type="parTrans" cxnId="{1EE25471-6EE6-4CCE-B18F-8CA6A5C864C6}">
      <dgm:prSet/>
      <dgm:spPr/>
      <dgm:t>
        <a:bodyPr/>
        <a:lstStyle/>
        <a:p>
          <a:endParaRPr lang="fr-FR" sz="4800" b="1"/>
        </a:p>
      </dgm:t>
    </dgm:pt>
    <dgm:pt modelId="{06800EF2-B009-451B-B081-E29D20AAD63E}" type="sibTrans" cxnId="{1EE25471-6EE6-4CCE-B18F-8CA6A5C864C6}">
      <dgm:prSet/>
      <dgm:spPr/>
      <dgm:t>
        <a:bodyPr/>
        <a:lstStyle/>
        <a:p>
          <a:endParaRPr lang="fr-FR" sz="4800" b="1"/>
        </a:p>
      </dgm:t>
    </dgm:pt>
    <dgm:pt modelId="{FA84BE2F-49CD-48FF-B4B8-580682C7C70A}" type="pres">
      <dgm:prSet presAssocID="{5375C9D3-B2A2-4CE1-B6E7-D7BF22E845F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556209E-0CC1-45B0-880A-885D0262EFAE}" type="pres">
      <dgm:prSet presAssocID="{5375C9D3-B2A2-4CE1-B6E7-D7BF22E845FF}" presName="cycle" presStyleCnt="0"/>
      <dgm:spPr/>
    </dgm:pt>
    <dgm:pt modelId="{20703400-E54E-485A-AC42-A16236E1A967}" type="pres">
      <dgm:prSet presAssocID="{03B3A26A-763D-4B19-B14B-B6B565EAEBFE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1051D80-F6C2-485F-95E1-A054564127CF}" type="pres">
      <dgm:prSet presAssocID="{2163B71E-63C4-4C5B-9CBF-A8B54E05E066}" presName="sibTransFirstNode" presStyleLbl="bgShp" presStyleIdx="0" presStyleCnt="1"/>
      <dgm:spPr/>
      <dgm:t>
        <a:bodyPr/>
        <a:lstStyle/>
        <a:p>
          <a:endParaRPr lang="fr-FR"/>
        </a:p>
      </dgm:t>
    </dgm:pt>
    <dgm:pt modelId="{121C06A6-F705-4E6F-8476-A95C8C47CFB3}" type="pres">
      <dgm:prSet presAssocID="{65C18FCD-62DC-44F0-B3FA-A15B8C1C51DB}" presName="nodeFollowingNodes" presStyleLbl="node1" presStyleIdx="1" presStyleCnt="6" custRadScaleRad="114994" custRadScaleInc="2062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3128258-CDEF-46B3-BF42-1838C5CB613E}" type="pres">
      <dgm:prSet presAssocID="{3F2E998B-6AB7-42FC-8B4A-8D0EBEA619DE}" presName="nodeFollowingNodes" presStyleLbl="node1" presStyleIdx="2" presStyleCnt="6" custRadScaleRad="115195" custRadScaleInc="-1943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96653DA-A530-4CFD-8066-76C73EF3562B}" type="pres">
      <dgm:prSet presAssocID="{4257CB93-C2EA-4BD1-AAB7-8D8FE7450A0A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4B0563-BE77-4A6D-A06D-D5D4537721E7}" type="pres">
      <dgm:prSet presAssocID="{C7C88CDB-AE22-4BE4-880F-F37AEEBE60E3}" presName="nodeFollowingNodes" presStyleLbl="node1" presStyleIdx="4" presStyleCnt="6" custRadScaleRad="109532" custRadScaleInc="1883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58ECBF-277D-458A-A7B1-8E4D40CFC3CA}" type="pres">
      <dgm:prSet presAssocID="{9EFC6FFC-596F-414B-87F8-F3D9CA13EB42}" presName="nodeFollowingNodes" presStyleLbl="node1" presStyleIdx="5" presStyleCnt="6" custRadScaleRad="121725" custRadScaleInc="-1666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F443A7D-0677-4A3D-A174-449CFA239B88}" srcId="{5375C9D3-B2A2-4CE1-B6E7-D7BF22E845FF}" destId="{4257CB93-C2EA-4BD1-AAB7-8D8FE7450A0A}" srcOrd="3" destOrd="0" parTransId="{B047DB5B-9F40-4770-9C16-5B44B3373AA6}" sibTransId="{0807E8BB-EF27-484A-87AB-82D1C1189BCB}"/>
    <dgm:cxn modelId="{725B1E8B-EE68-4666-B23A-7686FBB4037B}" type="presOf" srcId="{9EFC6FFC-596F-414B-87F8-F3D9CA13EB42}" destId="{D158ECBF-277D-458A-A7B1-8E4D40CFC3CA}" srcOrd="0" destOrd="0" presId="urn:microsoft.com/office/officeart/2005/8/layout/cycle3"/>
    <dgm:cxn modelId="{F1F0B2FF-1E22-428A-9613-245B90849C7B}" type="presOf" srcId="{03B3A26A-763D-4B19-B14B-B6B565EAEBFE}" destId="{20703400-E54E-485A-AC42-A16236E1A967}" srcOrd="0" destOrd="0" presId="urn:microsoft.com/office/officeart/2005/8/layout/cycle3"/>
    <dgm:cxn modelId="{1EE25471-6EE6-4CCE-B18F-8CA6A5C864C6}" srcId="{5375C9D3-B2A2-4CE1-B6E7-D7BF22E845FF}" destId="{9EFC6FFC-596F-414B-87F8-F3D9CA13EB42}" srcOrd="5" destOrd="0" parTransId="{CA4F6360-FFBD-4256-94EC-BD0365DFB1FB}" sibTransId="{06800EF2-B009-451B-B081-E29D20AAD63E}"/>
    <dgm:cxn modelId="{D4DAE280-C9C2-46EE-9425-46B462BA5AD3}" type="presOf" srcId="{65C18FCD-62DC-44F0-B3FA-A15B8C1C51DB}" destId="{121C06A6-F705-4E6F-8476-A95C8C47CFB3}" srcOrd="0" destOrd="0" presId="urn:microsoft.com/office/officeart/2005/8/layout/cycle3"/>
    <dgm:cxn modelId="{6D78B350-94B0-4369-A9E9-684D2AE56D10}" srcId="{5375C9D3-B2A2-4CE1-B6E7-D7BF22E845FF}" destId="{65C18FCD-62DC-44F0-B3FA-A15B8C1C51DB}" srcOrd="1" destOrd="0" parTransId="{1A011FCC-12E6-4CE4-850B-A2953CAB0212}" sibTransId="{59933461-5836-4D2F-B103-8ABEC52AB270}"/>
    <dgm:cxn modelId="{EFE9257E-BA05-491D-924F-74FEF19160A7}" type="presOf" srcId="{3F2E998B-6AB7-42FC-8B4A-8D0EBEA619DE}" destId="{93128258-CDEF-46B3-BF42-1838C5CB613E}" srcOrd="0" destOrd="0" presId="urn:microsoft.com/office/officeart/2005/8/layout/cycle3"/>
    <dgm:cxn modelId="{0BAB8F0C-2BAF-4D9D-9809-8FF150D05A60}" type="presOf" srcId="{2163B71E-63C4-4C5B-9CBF-A8B54E05E066}" destId="{41051D80-F6C2-485F-95E1-A054564127CF}" srcOrd="0" destOrd="0" presId="urn:microsoft.com/office/officeart/2005/8/layout/cycle3"/>
    <dgm:cxn modelId="{B46D101A-18A0-4A6C-B5AA-5CB275056B16}" type="presOf" srcId="{C7C88CDB-AE22-4BE4-880F-F37AEEBE60E3}" destId="{E44B0563-BE77-4A6D-A06D-D5D4537721E7}" srcOrd="0" destOrd="0" presId="urn:microsoft.com/office/officeart/2005/8/layout/cycle3"/>
    <dgm:cxn modelId="{C83C6E0D-CFD6-4DE3-98C0-B6B5D0F6B361}" type="presOf" srcId="{5375C9D3-B2A2-4CE1-B6E7-D7BF22E845FF}" destId="{FA84BE2F-49CD-48FF-B4B8-580682C7C70A}" srcOrd="0" destOrd="0" presId="urn:microsoft.com/office/officeart/2005/8/layout/cycle3"/>
    <dgm:cxn modelId="{3994D188-14C2-47D8-A5A3-4D3D939A4D14}" srcId="{5375C9D3-B2A2-4CE1-B6E7-D7BF22E845FF}" destId="{C7C88CDB-AE22-4BE4-880F-F37AEEBE60E3}" srcOrd="4" destOrd="0" parTransId="{CB178AD8-F8E0-4310-80B7-DDD3ACC89988}" sibTransId="{9E0CB25E-7F6D-45F6-80E7-9DBD4F4CBF61}"/>
    <dgm:cxn modelId="{ACD7EEC9-6042-45C7-A01D-B59BAC8FAE8E}" srcId="{5375C9D3-B2A2-4CE1-B6E7-D7BF22E845FF}" destId="{3F2E998B-6AB7-42FC-8B4A-8D0EBEA619DE}" srcOrd="2" destOrd="0" parTransId="{E2C1B593-9C29-404D-8CDF-F714138B17D0}" sibTransId="{0D9DC434-F2F4-449D-9DD6-171899A4073C}"/>
    <dgm:cxn modelId="{C8B3813C-7B1E-464F-9D02-51261386F489}" srcId="{5375C9D3-B2A2-4CE1-B6E7-D7BF22E845FF}" destId="{03B3A26A-763D-4B19-B14B-B6B565EAEBFE}" srcOrd="0" destOrd="0" parTransId="{C571B83B-ACAB-4DE9-92CE-CC33E437B266}" sibTransId="{2163B71E-63C4-4C5B-9CBF-A8B54E05E066}"/>
    <dgm:cxn modelId="{67A73B90-32E3-4658-9E7A-6E38DB856971}" type="presOf" srcId="{4257CB93-C2EA-4BD1-AAB7-8D8FE7450A0A}" destId="{396653DA-A530-4CFD-8066-76C73EF3562B}" srcOrd="0" destOrd="0" presId="urn:microsoft.com/office/officeart/2005/8/layout/cycle3"/>
    <dgm:cxn modelId="{128A2B2D-EDA2-43D2-8024-B6FECDEE030F}" type="presParOf" srcId="{FA84BE2F-49CD-48FF-B4B8-580682C7C70A}" destId="{7556209E-0CC1-45B0-880A-885D0262EFAE}" srcOrd="0" destOrd="0" presId="urn:microsoft.com/office/officeart/2005/8/layout/cycle3"/>
    <dgm:cxn modelId="{D12C4661-7546-4C26-A5BB-847C202DEE4E}" type="presParOf" srcId="{7556209E-0CC1-45B0-880A-885D0262EFAE}" destId="{20703400-E54E-485A-AC42-A16236E1A967}" srcOrd="0" destOrd="0" presId="urn:microsoft.com/office/officeart/2005/8/layout/cycle3"/>
    <dgm:cxn modelId="{7F8DCA55-8B0B-4DA5-98FD-F8375F10494A}" type="presParOf" srcId="{7556209E-0CC1-45B0-880A-885D0262EFAE}" destId="{41051D80-F6C2-485F-95E1-A054564127CF}" srcOrd="1" destOrd="0" presId="urn:microsoft.com/office/officeart/2005/8/layout/cycle3"/>
    <dgm:cxn modelId="{CFF7AC1C-5927-4098-8C2F-B3BE65B1DF90}" type="presParOf" srcId="{7556209E-0CC1-45B0-880A-885D0262EFAE}" destId="{121C06A6-F705-4E6F-8476-A95C8C47CFB3}" srcOrd="2" destOrd="0" presId="urn:microsoft.com/office/officeart/2005/8/layout/cycle3"/>
    <dgm:cxn modelId="{24C194F5-1E4A-44FE-84A4-0A7B89528B93}" type="presParOf" srcId="{7556209E-0CC1-45B0-880A-885D0262EFAE}" destId="{93128258-CDEF-46B3-BF42-1838C5CB613E}" srcOrd="3" destOrd="0" presId="urn:microsoft.com/office/officeart/2005/8/layout/cycle3"/>
    <dgm:cxn modelId="{CC6D841A-1036-435D-AF75-249675C76CC1}" type="presParOf" srcId="{7556209E-0CC1-45B0-880A-885D0262EFAE}" destId="{396653DA-A530-4CFD-8066-76C73EF3562B}" srcOrd="4" destOrd="0" presId="urn:microsoft.com/office/officeart/2005/8/layout/cycle3"/>
    <dgm:cxn modelId="{8990F1EF-5AC7-486E-AB87-D2A8C1BE50DF}" type="presParOf" srcId="{7556209E-0CC1-45B0-880A-885D0262EFAE}" destId="{E44B0563-BE77-4A6D-A06D-D5D4537721E7}" srcOrd="5" destOrd="0" presId="urn:microsoft.com/office/officeart/2005/8/layout/cycle3"/>
    <dgm:cxn modelId="{EB6F88BF-84DC-47F3-9EF3-F076B0C371D6}" type="presParOf" srcId="{7556209E-0CC1-45B0-880A-885D0262EFAE}" destId="{D158ECBF-277D-458A-A7B1-8E4D40CFC3CA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B026A0-6CE2-421D-AE45-11B5DA4DFEC1}">
      <dsp:nvSpPr>
        <dsp:cNvPr id="0" name=""/>
        <dsp:cNvSpPr/>
      </dsp:nvSpPr>
      <dsp:spPr>
        <a:xfrm>
          <a:off x="2052841" y="456"/>
          <a:ext cx="1507427" cy="97982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Espace informatif</a:t>
          </a:r>
          <a:endParaRPr lang="fr-FR" sz="2000" b="1" kern="1200" dirty="0"/>
        </a:p>
      </dsp:txBody>
      <dsp:txXfrm>
        <a:off x="2100672" y="48287"/>
        <a:ext cx="1411765" cy="884165"/>
      </dsp:txXfrm>
    </dsp:sp>
    <dsp:sp modelId="{BC1C68EE-8F97-4581-9244-F249BF31FBE3}">
      <dsp:nvSpPr>
        <dsp:cNvPr id="0" name=""/>
        <dsp:cNvSpPr/>
      </dsp:nvSpPr>
      <dsp:spPr>
        <a:xfrm>
          <a:off x="1501066" y="490370"/>
          <a:ext cx="2610977" cy="2610977"/>
        </a:xfrm>
        <a:custGeom>
          <a:avLst/>
          <a:gdLst/>
          <a:ahLst/>
          <a:cxnLst/>
          <a:rect l="0" t="0" r="0" b="0"/>
          <a:pathLst>
            <a:path>
              <a:moveTo>
                <a:pt x="2070126" y="247363"/>
              </a:moveTo>
              <a:arcTo wR="1305488" hR="1305488" stAng="18351190" swAng="3643351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D977F-5703-4202-8F17-E10B2A708891}">
      <dsp:nvSpPr>
        <dsp:cNvPr id="0" name=""/>
        <dsp:cNvSpPr/>
      </dsp:nvSpPr>
      <dsp:spPr>
        <a:xfrm>
          <a:off x="3183427" y="1958689"/>
          <a:ext cx="1507427" cy="97982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Espace d’échanges</a:t>
          </a:r>
          <a:endParaRPr lang="fr-FR" sz="2000" b="1" kern="1200" dirty="0"/>
        </a:p>
      </dsp:txBody>
      <dsp:txXfrm>
        <a:off x="3231258" y="2006520"/>
        <a:ext cx="1411765" cy="884165"/>
      </dsp:txXfrm>
    </dsp:sp>
    <dsp:sp modelId="{DFBE8D8D-B8E0-4ED8-BFE0-CAAE125A2E54}">
      <dsp:nvSpPr>
        <dsp:cNvPr id="0" name=""/>
        <dsp:cNvSpPr/>
      </dsp:nvSpPr>
      <dsp:spPr>
        <a:xfrm>
          <a:off x="1501066" y="490370"/>
          <a:ext cx="2610977" cy="2610977"/>
        </a:xfrm>
        <a:custGeom>
          <a:avLst/>
          <a:gdLst/>
          <a:ahLst/>
          <a:cxnLst/>
          <a:rect l="0" t="0" r="0" b="0"/>
          <a:pathLst>
            <a:path>
              <a:moveTo>
                <a:pt x="1925780" y="2454200"/>
              </a:moveTo>
              <a:arcTo wR="1305488" hR="1305488" stAng="3697886" swAng="3404229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D0F44F-3E5C-48CC-B1EA-A40804A8842E}">
      <dsp:nvSpPr>
        <dsp:cNvPr id="0" name=""/>
        <dsp:cNvSpPr/>
      </dsp:nvSpPr>
      <dsp:spPr>
        <a:xfrm>
          <a:off x="922255" y="1958689"/>
          <a:ext cx="1507427" cy="9798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/>
            <a:t>Espace de suivi</a:t>
          </a:r>
          <a:endParaRPr lang="fr-FR" sz="2000" b="1" kern="1200" dirty="0"/>
        </a:p>
      </dsp:txBody>
      <dsp:txXfrm>
        <a:off x="970086" y="2006520"/>
        <a:ext cx="1411765" cy="884165"/>
      </dsp:txXfrm>
    </dsp:sp>
    <dsp:sp modelId="{2E229E0C-5A9D-441C-9032-196AA006720B}">
      <dsp:nvSpPr>
        <dsp:cNvPr id="0" name=""/>
        <dsp:cNvSpPr/>
      </dsp:nvSpPr>
      <dsp:spPr>
        <a:xfrm>
          <a:off x="1501066" y="490370"/>
          <a:ext cx="2610977" cy="2610977"/>
        </a:xfrm>
        <a:custGeom>
          <a:avLst/>
          <a:gdLst/>
          <a:ahLst/>
          <a:cxnLst/>
          <a:rect l="0" t="0" r="0" b="0"/>
          <a:pathLst>
            <a:path>
              <a:moveTo>
                <a:pt x="8588" y="1454987"/>
              </a:moveTo>
              <a:arcTo wR="1305488" hR="1305488" stAng="10405459" swAng="3643351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B026A0-6CE2-421D-AE45-11B5DA4DFEC1}">
      <dsp:nvSpPr>
        <dsp:cNvPr id="0" name=""/>
        <dsp:cNvSpPr/>
      </dsp:nvSpPr>
      <dsp:spPr>
        <a:xfrm>
          <a:off x="1274479" y="457"/>
          <a:ext cx="901632" cy="58606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Espace informatif</a:t>
          </a:r>
          <a:endParaRPr lang="fr-FR" sz="1400" kern="1200" dirty="0"/>
        </a:p>
      </dsp:txBody>
      <dsp:txXfrm>
        <a:off x="1303088" y="29066"/>
        <a:ext cx="844414" cy="528843"/>
      </dsp:txXfrm>
    </dsp:sp>
    <dsp:sp modelId="{BC1C68EE-8F97-4581-9244-F249BF31FBE3}">
      <dsp:nvSpPr>
        <dsp:cNvPr id="0" name=""/>
        <dsp:cNvSpPr/>
      </dsp:nvSpPr>
      <dsp:spPr>
        <a:xfrm>
          <a:off x="943997" y="293488"/>
          <a:ext cx="1562594" cy="1562594"/>
        </a:xfrm>
        <a:custGeom>
          <a:avLst/>
          <a:gdLst/>
          <a:ahLst/>
          <a:cxnLst/>
          <a:rect l="0" t="0" r="0" b="0"/>
          <a:pathLst>
            <a:path>
              <a:moveTo>
                <a:pt x="1238682" y="147874"/>
              </a:moveTo>
              <a:arcTo wR="781297" hR="781297" stAng="18349946" swAng="3661267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D977F-5703-4202-8F17-E10B2A708891}">
      <dsp:nvSpPr>
        <dsp:cNvPr id="0" name=""/>
        <dsp:cNvSpPr/>
      </dsp:nvSpPr>
      <dsp:spPr>
        <a:xfrm>
          <a:off x="1897816" y="1176028"/>
          <a:ext cx="1008205" cy="57881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Espace d’échanges</a:t>
          </a:r>
          <a:endParaRPr lang="fr-FR" sz="1400" kern="1200" dirty="0"/>
        </a:p>
      </dsp:txBody>
      <dsp:txXfrm>
        <a:off x="1926071" y="1204283"/>
        <a:ext cx="951695" cy="522301"/>
      </dsp:txXfrm>
    </dsp:sp>
    <dsp:sp modelId="{DFBE8D8D-B8E0-4ED8-BFE0-CAAE125A2E54}">
      <dsp:nvSpPr>
        <dsp:cNvPr id="0" name=""/>
        <dsp:cNvSpPr/>
      </dsp:nvSpPr>
      <dsp:spPr>
        <a:xfrm>
          <a:off x="943997" y="293488"/>
          <a:ext cx="1562594" cy="1562594"/>
        </a:xfrm>
        <a:custGeom>
          <a:avLst/>
          <a:gdLst/>
          <a:ahLst/>
          <a:cxnLst/>
          <a:rect l="0" t="0" r="0" b="0"/>
          <a:pathLst>
            <a:path>
              <a:moveTo>
                <a:pt x="1159284" y="1465074"/>
              </a:moveTo>
              <a:arcTo wR="781297" hR="781297" stAng="3663991" swAng="3439346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D0F44F-3E5C-48CC-B1EA-A40804A8842E}">
      <dsp:nvSpPr>
        <dsp:cNvPr id="0" name=""/>
        <dsp:cNvSpPr/>
      </dsp:nvSpPr>
      <dsp:spPr>
        <a:xfrm>
          <a:off x="597855" y="1172404"/>
          <a:ext cx="901632" cy="58606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Espace de suivi</a:t>
          </a:r>
          <a:endParaRPr lang="fr-FR" sz="1400" kern="1200" dirty="0"/>
        </a:p>
      </dsp:txBody>
      <dsp:txXfrm>
        <a:off x="626464" y="1201013"/>
        <a:ext cx="844414" cy="528843"/>
      </dsp:txXfrm>
    </dsp:sp>
    <dsp:sp modelId="{2E229E0C-5A9D-441C-9032-196AA006720B}">
      <dsp:nvSpPr>
        <dsp:cNvPr id="0" name=""/>
        <dsp:cNvSpPr/>
      </dsp:nvSpPr>
      <dsp:spPr>
        <a:xfrm>
          <a:off x="943997" y="293488"/>
          <a:ext cx="1562594" cy="1562594"/>
        </a:xfrm>
        <a:custGeom>
          <a:avLst/>
          <a:gdLst/>
          <a:ahLst/>
          <a:cxnLst/>
          <a:rect l="0" t="0" r="0" b="0"/>
          <a:pathLst>
            <a:path>
              <a:moveTo>
                <a:pt x="5158" y="870933"/>
              </a:moveTo>
              <a:arcTo wR="781297" hR="781297" stAng="10404729" swAng="3645463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72AAE5-5E23-409D-8F6A-20D0D9576C10}">
      <dsp:nvSpPr>
        <dsp:cNvPr id="0" name=""/>
        <dsp:cNvSpPr/>
      </dsp:nvSpPr>
      <dsp:spPr>
        <a:xfrm>
          <a:off x="3000" y="66538"/>
          <a:ext cx="2925712" cy="660999"/>
        </a:xfrm>
        <a:prstGeom prst="rect">
          <a:avLst/>
        </a:prstGeom>
        <a:solidFill>
          <a:schemeClr val="accent2"/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Un espace informatif comprenant</a:t>
          </a:r>
          <a:endParaRPr lang="fr-FR" sz="1800" kern="1200" dirty="0"/>
        </a:p>
      </dsp:txBody>
      <dsp:txXfrm>
        <a:off x="3000" y="66538"/>
        <a:ext cx="2925712" cy="660999"/>
      </dsp:txXfrm>
    </dsp:sp>
    <dsp:sp modelId="{9A9F4E5E-1E39-4B00-8717-9DCCD1A5A0F2}">
      <dsp:nvSpPr>
        <dsp:cNvPr id="0" name=""/>
        <dsp:cNvSpPr/>
      </dsp:nvSpPr>
      <dsp:spPr>
        <a:xfrm>
          <a:off x="3000" y="727538"/>
          <a:ext cx="2925712" cy="4150440"/>
        </a:xfrm>
        <a:prstGeom prst="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dirty="0" smtClean="0"/>
            <a:t>Une information sur la prévention et les conséquences de la dénutrition et de la </a:t>
          </a:r>
          <a:r>
            <a:rPr lang="fr-FR" sz="1800" b="1" kern="1200" dirty="0" err="1" smtClean="0"/>
            <a:t>sarcopénie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Des explications sur la pathologie, les traitements, les besoins nutritionnels spécifiques</a:t>
          </a:r>
          <a:endParaRPr lang="fr-FR" sz="1800" b="1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dirty="0" smtClean="0"/>
            <a:t>Des conseils diététiques pratiques</a:t>
          </a:r>
          <a:r>
            <a:rPr lang="fr-FR" sz="1800" kern="1200" dirty="0" smtClean="0"/>
            <a:t> </a:t>
          </a:r>
          <a:endParaRPr lang="fr-FR" sz="1800" b="1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dirty="0" smtClean="0"/>
            <a:t>Des liens vers les sites </a:t>
          </a:r>
          <a:r>
            <a:rPr lang="fr-FR" sz="1800" b="1" kern="1200" dirty="0" smtClean="0"/>
            <a:t>dédiés, validés</a:t>
          </a:r>
          <a:r>
            <a:rPr lang="fr-FR" sz="1800" kern="1200" dirty="0" smtClean="0"/>
            <a:t> : réseau NACRE, SFNCM, LIGUE, application </a:t>
          </a:r>
          <a:r>
            <a:rPr lang="fr-FR" sz="1800" kern="1200" dirty="0" smtClean="0"/>
            <a:t>Poids+, </a:t>
          </a:r>
          <a:r>
            <a:rPr lang="fr-FR" sz="1800" kern="1200" dirty="0" smtClean="0"/>
            <a:t>…</a:t>
          </a:r>
        </a:p>
      </dsp:txBody>
      <dsp:txXfrm>
        <a:off x="3000" y="727538"/>
        <a:ext cx="2925712" cy="4150440"/>
      </dsp:txXfrm>
    </dsp:sp>
    <dsp:sp modelId="{50FA03C9-37DB-41F9-9F43-D761C8712F5D}">
      <dsp:nvSpPr>
        <dsp:cNvPr id="0" name=""/>
        <dsp:cNvSpPr/>
      </dsp:nvSpPr>
      <dsp:spPr>
        <a:xfrm>
          <a:off x="3338312" y="66538"/>
          <a:ext cx="2925712" cy="660999"/>
        </a:xfrm>
        <a:prstGeom prst="rect">
          <a:avLst/>
        </a:prstGeom>
        <a:solidFill>
          <a:srgbClr val="FFC000"/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Espace de suivi</a:t>
          </a:r>
          <a:endParaRPr lang="fr-FR" sz="1800" b="1" kern="1200" dirty="0"/>
        </a:p>
      </dsp:txBody>
      <dsp:txXfrm>
        <a:off x="3338312" y="66538"/>
        <a:ext cx="2925712" cy="660999"/>
      </dsp:txXfrm>
    </dsp:sp>
    <dsp:sp modelId="{BB369792-E046-47CC-A6DC-9399558A1622}">
      <dsp:nvSpPr>
        <dsp:cNvPr id="0" name=""/>
        <dsp:cNvSpPr/>
      </dsp:nvSpPr>
      <dsp:spPr>
        <a:xfrm>
          <a:off x="3338312" y="727538"/>
          <a:ext cx="2925712" cy="4150440"/>
        </a:xfrm>
        <a:prstGeom prst="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dirty="0" smtClean="0"/>
            <a:t>Le patient renseignera divers items de façon </a:t>
          </a:r>
          <a:r>
            <a:rPr lang="fr-FR" sz="1800" b="1" kern="1200" dirty="0" smtClean="0"/>
            <a:t>hebdomadaire: </a:t>
          </a:r>
          <a:r>
            <a:rPr lang="fr-FR" sz="1800" kern="1200" dirty="0" smtClean="0"/>
            <a:t>Poids</a:t>
          </a:r>
          <a:r>
            <a:rPr lang="fr-FR" sz="1800" kern="1200" dirty="0" smtClean="0"/>
            <a:t>, score SEFI, score EVA, effets secondaires des </a:t>
          </a:r>
          <a:r>
            <a:rPr lang="fr-FR" sz="1800" kern="1200" dirty="0" smtClean="0"/>
            <a:t>traitements…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u="sng" kern="1200" dirty="0" smtClean="0"/>
            <a:t>Génération d’alertes par mail </a:t>
          </a:r>
          <a:r>
            <a:rPr lang="fr-FR" sz="1800" kern="1200" dirty="0" smtClean="0"/>
            <a:t>permettant une meilleure réactivité des soignants</a:t>
          </a:r>
          <a:endParaRPr lang="fr-FR" sz="18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Cet espace s’inscrira dans les recommandations « </a:t>
          </a:r>
          <a:r>
            <a:rPr lang="fr-FR" sz="1800" b="1" kern="1200" dirty="0" smtClean="0"/>
            <a:t>Patient </a:t>
          </a:r>
          <a:r>
            <a:rPr lang="fr-FR" sz="1800" b="1" kern="1200" dirty="0" err="1" smtClean="0"/>
            <a:t>Reported</a:t>
          </a:r>
          <a:r>
            <a:rPr lang="fr-FR" sz="1800" b="1" kern="1200" dirty="0" smtClean="0"/>
            <a:t> </a:t>
          </a:r>
          <a:r>
            <a:rPr lang="fr-FR" sz="1800" b="1" kern="1200" dirty="0" err="1" smtClean="0"/>
            <a:t>Outcoumes</a:t>
          </a:r>
          <a:r>
            <a:rPr lang="fr-FR" sz="1800" kern="1200" dirty="0" smtClean="0"/>
            <a:t> » (e-PRO) </a:t>
          </a:r>
          <a:endParaRPr lang="fr-FR" sz="1800" kern="1200" dirty="0" smtClean="0"/>
        </a:p>
      </dsp:txBody>
      <dsp:txXfrm>
        <a:off x="3338312" y="727538"/>
        <a:ext cx="2925712" cy="4150440"/>
      </dsp:txXfrm>
    </dsp:sp>
    <dsp:sp modelId="{6E2A6B84-0624-46E2-9D71-A861B30D5D2B}">
      <dsp:nvSpPr>
        <dsp:cNvPr id="0" name=""/>
        <dsp:cNvSpPr/>
      </dsp:nvSpPr>
      <dsp:spPr>
        <a:xfrm>
          <a:off x="6673624" y="66538"/>
          <a:ext cx="2925712" cy="660999"/>
        </a:xfrm>
        <a:prstGeom prst="rect">
          <a:avLst/>
        </a:prstGeom>
        <a:solidFill>
          <a:schemeClr val="bg2">
            <a:lumMod val="7500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Un espace d’échanges personnalisés</a:t>
          </a:r>
          <a:endParaRPr lang="fr-FR" sz="1800" kern="1200" dirty="0"/>
        </a:p>
      </dsp:txBody>
      <dsp:txXfrm>
        <a:off x="6673624" y="66538"/>
        <a:ext cx="2925712" cy="660999"/>
      </dsp:txXfrm>
    </dsp:sp>
    <dsp:sp modelId="{44F45223-DCCE-4A23-92BE-1F874B27BE32}">
      <dsp:nvSpPr>
        <dsp:cNvPr id="0" name=""/>
        <dsp:cNvSpPr/>
      </dsp:nvSpPr>
      <dsp:spPr>
        <a:xfrm>
          <a:off x="6673624" y="727538"/>
          <a:ext cx="2925712" cy="4150440"/>
        </a:xfrm>
        <a:prstGeom prst="rect">
          <a:avLst/>
        </a:prstGeom>
        <a:solidFill>
          <a:schemeClr val="bg2">
            <a:lumMod val="90000"/>
            <a:alpha val="9000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Possibilité d’interaction directe patient/soignant via </a:t>
          </a:r>
          <a:r>
            <a:rPr lang="fr-FR" sz="1800" kern="1200" dirty="0" smtClean="0"/>
            <a:t>une </a:t>
          </a:r>
          <a:r>
            <a:rPr lang="fr-FR" sz="1800" kern="1200" dirty="0" smtClean="0"/>
            <a:t>messagerie sécurisée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b="1" kern="1200" dirty="0" smtClean="0"/>
            <a:t>Un système de </a:t>
          </a:r>
          <a:r>
            <a:rPr lang="fr-FR" sz="1800" b="1" kern="1200" dirty="0" smtClean="0"/>
            <a:t>questions/réponses </a:t>
          </a:r>
          <a:r>
            <a:rPr lang="fr-FR" sz="1800" kern="1200" dirty="0" smtClean="0"/>
            <a:t>grâce à un robot conversationnel </a:t>
          </a:r>
          <a:r>
            <a:rPr lang="fr-FR" sz="1800" kern="1200" dirty="0" smtClean="0"/>
            <a:t>permettant de répondre </a:t>
          </a:r>
          <a:r>
            <a:rPr lang="fr-FR" sz="1800" kern="1200" dirty="0" smtClean="0"/>
            <a:t>aux questions les plus courantes</a:t>
          </a: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800" kern="1200" dirty="0" smtClean="0"/>
            <a:t>FAQ</a:t>
          </a:r>
          <a:endParaRPr lang="fr-FR" sz="1800" kern="1200" dirty="0"/>
        </a:p>
      </dsp:txBody>
      <dsp:txXfrm>
        <a:off x="6673624" y="727538"/>
        <a:ext cx="2925712" cy="41504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1E5386-5C1F-4424-BE33-4472A2306092}">
      <dsp:nvSpPr>
        <dsp:cNvPr id="0" name=""/>
        <dsp:cNvSpPr/>
      </dsp:nvSpPr>
      <dsp:spPr>
        <a:xfrm>
          <a:off x="2825606" y="1642"/>
          <a:ext cx="1591423" cy="10344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Oncologie digestive</a:t>
          </a:r>
          <a:endParaRPr lang="fr-FR" sz="1600" b="1" kern="1200" dirty="0"/>
        </a:p>
      </dsp:txBody>
      <dsp:txXfrm>
        <a:off x="2876102" y="52138"/>
        <a:ext cx="1490431" cy="933433"/>
      </dsp:txXfrm>
    </dsp:sp>
    <dsp:sp modelId="{829CC48A-B649-4D6A-AAC8-BBC25771F1E0}">
      <dsp:nvSpPr>
        <dsp:cNvPr id="0" name=""/>
        <dsp:cNvSpPr/>
      </dsp:nvSpPr>
      <dsp:spPr>
        <a:xfrm>
          <a:off x="1182036" y="518854"/>
          <a:ext cx="4878563" cy="4878563"/>
        </a:xfrm>
        <a:custGeom>
          <a:avLst/>
          <a:gdLst/>
          <a:ahLst/>
          <a:cxnLst/>
          <a:rect l="0" t="0" r="0" b="0"/>
          <a:pathLst>
            <a:path>
              <a:moveTo>
                <a:pt x="3245187" y="136976"/>
              </a:moveTo>
              <a:arcTo wR="2439281" hR="2439281" stAng="17357534" swAng="1503214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970602-DDB8-41F9-B7ED-8C9D561E6ED9}">
      <dsp:nvSpPr>
        <dsp:cNvPr id="0" name=""/>
        <dsp:cNvSpPr/>
      </dsp:nvSpPr>
      <dsp:spPr>
        <a:xfrm>
          <a:off x="4938086" y="1221283"/>
          <a:ext cx="1591423" cy="1034425"/>
        </a:xfrm>
        <a:prstGeom prst="roundRect">
          <a:avLst/>
        </a:prstGeom>
        <a:solidFill>
          <a:schemeClr val="accent4">
            <a:hueOff val="1960178"/>
            <a:satOff val="-8155"/>
            <a:lumOff val="1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Unité transversale de nutrition  clinique (UTNC)</a:t>
          </a:r>
          <a:endParaRPr lang="fr-FR" sz="1600" b="1" kern="1200" dirty="0"/>
        </a:p>
      </dsp:txBody>
      <dsp:txXfrm>
        <a:off x="4988582" y="1271779"/>
        <a:ext cx="1490431" cy="933433"/>
      </dsp:txXfrm>
    </dsp:sp>
    <dsp:sp modelId="{46E17E53-8162-43A5-90A9-D82C12036C67}">
      <dsp:nvSpPr>
        <dsp:cNvPr id="0" name=""/>
        <dsp:cNvSpPr/>
      </dsp:nvSpPr>
      <dsp:spPr>
        <a:xfrm>
          <a:off x="1182036" y="518854"/>
          <a:ext cx="4878563" cy="4878563"/>
        </a:xfrm>
        <a:custGeom>
          <a:avLst/>
          <a:gdLst/>
          <a:ahLst/>
          <a:cxnLst/>
          <a:rect l="0" t="0" r="0" b="0"/>
          <a:pathLst>
            <a:path>
              <a:moveTo>
                <a:pt x="4779244" y="1750318"/>
              </a:moveTo>
              <a:arcTo wR="2439281" hR="2439281" stAng="20615629" swAng="1968743"/>
            </a:path>
          </a:pathLst>
        </a:custGeom>
        <a:noFill/>
        <a:ln w="6350" cap="flat" cmpd="sng" algn="ctr">
          <a:solidFill>
            <a:schemeClr val="accent4">
              <a:hueOff val="1960178"/>
              <a:satOff val="-8155"/>
              <a:lumOff val="1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6BE113-9777-4503-A6F9-C5A2CABD12AE}">
      <dsp:nvSpPr>
        <dsp:cNvPr id="0" name=""/>
        <dsp:cNvSpPr/>
      </dsp:nvSpPr>
      <dsp:spPr>
        <a:xfrm>
          <a:off x="4938086" y="3660564"/>
          <a:ext cx="1591423" cy="1034425"/>
        </a:xfrm>
        <a:prstGeom prst="roundRect">
          <a:avLst/>
        </a:prstGeom>
        <a:solidFill>
          <a:schemeClr val="accent4">
            <a:hueOff val="3920356"/>
            <a:satOff val="-16311"/>
            <a:lumOff val="3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Service de Gastro-entérologie</a:t>
          </a:r>
          <a:endParaRPr lang="fr-FR" sz="1600" b="1" kern="1200" dirty="0"/>
        </a:p>
      </dsp:txBody>
      <dsp:txXfrm>
        <a:off x="4988582" y="3711060"/>
        <a:ext cx="1490431" cy="933433"/>
      </dsp:txXfrm>
    </dsp:sp>
    <dsp:sp modelId="{41FC21CF-5735-467C-B6BD-48A4A8E23AB4}">
      <dsp:nvSpPr>
        <dsp:cNvPr id="0" name=""/>
        <dsp:cNvSpPr/>
      </dsp:nvSpPr>
      <dsp:spPr>
        <a:xfrm>
          <a:off x="1182036" y="518854"/>
          <a:ext cx="4878563" cy="4878563"/>
        </a:xfrm>
        <a:custGeom>
          <a:avLst/>
          <a:gdLst/>
          <a:ahLst/>
          <a:cxnLst/>
          <a:rect l="0" t="0" r="0" b="0"/>
          <a:pathLst>
            <a:path>
              <a:moveTo>
                <a:pt x="4144307" y="4183695"/>
              </a:moveTo>
              <a:arcTo wR="2439281" hR="2439281" stAng="2739252" swAng="1503214"/>
            </a:path>
          </a:pathLst>
        </a:custGeom>
        <a:noFill/>
        <a:ln w="6350" cap="flat" cmpd="sng" algn="ctr">
          <a:solidFill>
            <a:schemeClr val="accent4">
              <a:hueOff val="3920356"/>
              <a:satOff val="-16311"/>
              <a:lumOff val="384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47D16-6E05-4BD4-8CC1-0FA047C21AF4}">
      <dsp:nvSpPr>
        <dsp:cNvPr id="0" name=""/>
        <dsp:cNvSpPr/>
      </dsp:nvSpPr>
      <dsp:spPr>
        <a:xfrm>
          <a:off x="2825606" y="4880205"/>
          <a:ext cx="1591423" cy="1034425"/>
        </a:xfrm>
        <a:prstGeom prst="roundRect">
          <a:avLst/>
        </a:prstGeom>
        <a:solidFill>
          <a:schemeClr val="accent4">
            <a:hueOff val="5880535"/>
            <a:satOff val="-24466"/>
            <a:lumOff val="5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Portail </a:t>
          </a:r>
          <a:r>
            <a:rPr lang="fr-FR" sz="1600" b="1" kern="1200" dirty="0" smtClean="0"/>
            <a:t>E-santé </a:t>
          </a:r>
          <a:r>
            <a:rPr lang="fr-FR" sz="1600" b="1" kern="1200" dirty="0" smtClean="0"/>
            <a:t>du CHU de Toulouse</a:t>
          </a:r>
          <a:endParaRPr lang="fr-FR" sz="1600" b="1" kern="1200" dirty="0"/>
        </a:p>
      </dsp:txBody>
      <dsp:txXfrm>
        <a:off x="2876102" y="4930701"/>
        <a:ext cx="1490431" cy="933433"/>
      </dsp:txXfrm>
    </dsp:sp>
    <dsp:sp modelId="{48CB80B2-A86C-4C9F-B501-AD7FE3E5F5C6}">
      <dsp:nvSpPr>
        <dsp:cNvPr id="0" name=""/>
        <dsp:cNvSpPr/>
      </dsp:nvSpPr>
      <dsp:spPr>
        <a:xfrm>
          <a:off x="1182036" y="518854"/>
          <a:ext cx="4878563" cy="4878563"/>
        </a:xfrm>
        <a:custGeom>
          <a:avLst/>
          <a:gdLst/>
          <a:ahLst/>
          <a:cxnLst/>
          <a:rect l="0" t="0" r="0" b="0"/>
          <a:pathLst>
            <a:path>
              <a:moveTo>
                <a:pt x="1634438" y="4741958"/>
              </a:moveTo>
              <a:arcTo wR="2439281" hR="2439281" stAng="6555948" swAng="1344203"/>
            </a:path>
          </a:pathLst>
        </a:custGeom>
        <a:noFill/>
        <a:ln w="6350" cap="flat" cmpd="sng" algn="ctr">
          <a:solidFill>
            <a:schemeClr val="accent4">
              <a:hueOff val="5880535"/>
              <a:satOff val="-24466"/>
              <a:lumOff val="5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4DD7E6-CA60-4F28-A482-F080CA5E37F8}">
      <dsp:nvSpPr>
        <dsp:cNvPr id="0" name=""/>
        <dsp:cNvSpPr/>
      </dsp:nvSpPr>
      <dsp:spPr>
        <a:xfrm>
          <a:off x="681187" y="3581725"/>
          <a:ext cx="1655303" cy="1192102"/>
        </a:xfrm>
        <a:prstGeom prst="roundRect">
          <a:avLst/>
        </a:prstGeom>
        <a:solidFill>
          <a:schemeClr val="accent4">
            <a:hueOff val="7840713"/>
            <a:satOff val="-32622"/>
            <a:lumOff val="7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Unité transversale d’éducation thérapeutique (UTEP)</a:t>
          </a:r>
          <a:endParaRPr lang="fr-FR" sz="1600" b="1" kern="1200" dirty="0"/>
        </a:p>
      </dsp:txBody>
      <dsp:txXfrm>
        <a:off x="739381" y="3639919"/>
        <a:ext cx="1538915" cy="1075714"/>
      </dsp:txXfrm>
    </dsp:sp>
    <dsp:sp modelId="{27E330AB-9DB8-4F14-9D1A-628CEFF9963A}">
      <dsp:nvSpPr>
        <dsp:cNvPr id="0" name=""/>
        <dsp:cNvSpPr/>
      </dsp:nvSpPr>
      <dsp:spPr>
        <a:xfrm>
          <a:off x="1182036" y="518854"/>
          <a:ext cx="4878563" cy="4878563"/>
        </a:xfrm>
        <a:custGeom>
          <a:avLst/>
          <a:gdLst/>
          <a:ahLst/>
          <a:cxnLst/>
          <a:rect l="0" t="0" r="0" b="0"/>
          <a:pathLst>
            <a:path>
              <a:moveTo>
                <a:pt x="77699" y="3050040"/>
              </a:moveTo>
              <a:arcTo wR="2439281" hR="2439281" stAng="9929983" swAng="1855497"/>
            </a:path>
          </a:pathLst>
        </a:custGeom>
        <a:noFill/>
        <a:ln w="6350" cap="flat" cmpd="sng" algn="ctr">
          <a:solidFill>
            <a:schemeClr val="accent4">
              <a:hueOff val="7840713"/>
              <a:satOff val="-32622"/>
              <a:lumOff val="768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29D8C7-630C-4049-B01E-8B7BBB392E53}">
      <dsp:nvSpPr>
        <dsp:cNvPr id="0" name=""/>
        <dsp:cNvSpPr/>
      </dsp:nvSpPr>
      <dsp:spPr>
        <a:xfrm>
          <a:off x="713126" y="1221283"/>
          <a:ext cx="1591423" cy="1034425"/>
        </a:xfrm>
        <a:prstGeom prst="round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kern="1200" dirty="0" smtClean="0"/>
            <a:t>Service diététique</a:t>
          </a:r>
          <a:endParaRPr lang="fr-FR" sz="1600" b="1" kern="1200" dirty="0"/>
        </a:p>
      </dsp:txBody>
      <dsp:txXfrm>
        <a:off x="763622" y="1271779"/>
        <a:ext cx="1490431" cy="933433"/>
      </dsp:txXfrm>
    </dsp:sp>
    <dsp:sp modelId="{62406E11-62B5-4CB2-9409-270A03E7A83B}">
      <dsp:nvSpPr>
        <dsp:cNvPr id="0" name=""/>
        <dsp:cNvSpPr/>
      </dsp:nvSpPr>
      <dsp:spPr>
        <a:xfrm>
          <a:off x="1182036" y="518854"/>
          <a:ext cx="4878563" cy="4878563"/>
        </a:xfrm>
        <a:custGeom>
          <a:avLst/>
          <a:gdLst/>
          <a:ahLst/>
          <a:cxnLst/>
          <a:rect l="0" t="0" r="0" b="0"/>
          <a:pathLst>
            <a:path>
              <a:moveTo>
                <a:pt x="734255" y="694867"/>
              </a:moveTo>
              <a:arcTo wR="2439281" hR="2439281" stAng="13539252" swAng="1503214"/>
            </a:path>
          </a:pathLst>
        </a:custGeom>
        <a:noFill/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1E5386-5C1F-4424-BE33-4472A2306092}">
      <dsp:nvSpPr>
        <dsp:cNvPr id="0" name=""/>
        <dsp:cNvSpPr/>
      </dsp:nvSpPr>
      <dsp:spPr>
        <a:xfrm>
          <a:off x="1210795" y="526623"/>
          <a:ext cx="885988" cy="5758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b="1" kern="1200" dirty="0" smtClean="0"/>
            <a:t>Oncologie digestive</a:t>
          </a:r>
          <a:endParaRPr lang="fr-FR" sz="1050" b="1" kern="1200" dirty="0"/>
        </a:p>
      </dsp:txBody>
      <dsp:txXfrm>
        <a:off x="1238908" y="554736"/>
        <a:ext cx="829762" cy="519666"/>
      </dsp:txXfrm>
    </dsp:sp>
    <dsp:sp modelId="{829CC48A-B649-4D6A-AAC8-BBC25771F1E0}">
      <dsp:nvSpPr>
        <dsp:cNvPr id="0" name=""/>
        <dsp:cNvSpPr/>
      </dsp:nvSpPr>
      <dsp:spPr>
        <a:xfrm>
          <a:off x="295525" y="814569"/>
          <a:ext cx="2716529" cy="2716529"/>
        </a:xfrm>
        <a:custGeom>
          <a:avLst/>
          <a:gdLst/>
          <a:ahLst/>
          <a:cxnLst/>
          <a:rect l="0" t="0" r="0" b="0"/>
          <a:pathLst>
            <a:path>
              <a:moveTo>
                <a:pt x="1806937" y="76244"/>
              </a:moveTo>
              <a:arcTo wR="1358264" hR="1358264" stAng="17357320" swAng="1503615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970602-DDB8-41F9-B7ED-8C9D561E6ED9}">
      <dsp:nvSpPr>
        <dsp:cNvPr id="0" name=""/>
        <dsp:cNvSpPr/>
      </dsp:nvSpPr>
      <dsp:spPr>
        <a:xfrm>
          <a:off x="2387087" y="1205755"/>
          <a:ext cx="885988" cy="575892"/>
        </a:xfrm>
        <a:prstGeom prst="roundRect">
          <a:avLst/>
        </a:prstGeom>
        <a:solidFill>
          <a:schemeClr val="accent4">
            <a:hueOff val="1960178"/>
            <a:satOff val="-8155"/>
            <a:lumOff val="1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 smtClean="0"/>
            <a:t>Unité transversale de nutrition  clinique (UTNC)</a:t>
          </a:r>
          <a:endParaRPr lang="fr-FR" sz="900" b="1" kern="1200" dirty="0"/>
        </a:p>
      </dsp:txBody>
      <dsp:txXfrm>
        <a:off x="2415200" y="1233868"/>
        <a:ext cx="829762" cy="519666"/>
      </dsp:txXfrm>
    </dsp:sp>
    <dsp:sp modelId="{46E17E53-8162-43A5-90A9-D82C12036C67}">
      <dsp:nvSpPr>
        <dsp:cNvPr id="0" name=""/>
        <dsp:cNvSpPr/>
      </dsp:nvSpPr>
      <dsp:spPr>
        <a:xfrm>
          <a:off x="295525" y="814569"/>
          <a:ext cx="2716529" cy="2716529"/>
        </a:xfrm>
        <a:custGeom>
          <a:avLst/>
          <a:gdLst/>
          <a:ahLst/>
          <a:cxnLst/>
          <a:rect l="0" t="0" r="0" b="0"/>
          <a:pathLst>
            <a:path>
              <a:moveTo>
                <a:pt x="2661210" y="974577"/>
              </a:moveTo>
              <a:arcTo wR="1358264" hR="1358264" stAng="20615491" swAng="1969018"/>
            </a:path>
          </a:pathLst>
        </a:custGeom>
        <a:noFill/>
        <a:ln w="6350" cap="flat" cmpd="sng" algn="ctr">
          <a:solidFill>
            <a:schemeClr val="accent4">
              <a:hueOff val="1960178"/>
              <a:satOff val="-8155"/>
              <a:lumOff val="1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6BE113-9777-4503-A6F9-C5A2CABD12AE}">
      <dsp:nvSpPr>
        <dsp:cNvPr id="0" name=""/>
        <dsp:cNvSpPr/>
      </dsp:nvSpPr>
      <dsp:spPr>
        <a:xfrm>
          <a:off x="2387087" y="2564020"/>
          <a:ext cx="885988" cy="575892"/>
        </a:xfrm>
        <a:prstGeom prst="roundRect">
          <a:avLst/>
        </a:prstGeom>
        <a:solidFill>
          <a:schemeClr val="accent4">
            <a:hueOff val="3920356"/>
            <a:satOff val="-16311"/>
            <a:lumOff val="3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b="1" kern="1200" dirty="0" smtClean="0"/>
            <a:t>Service de </a:t>
          </a:r>
          <a:r>
            <a:rPr lang="fr-FR" sz="1050" b="1" kern="1200" dirty="0" err="1" smtClean="0"/>
            <a:t>Gastro</a:t>
          </a:r>
          <a:r>
            <a:rPr lang="fr-FR" sz="1050" b="1" kern="1200" dirty="0" smtClean="0"/>
            <a:t> -entérologie</a:t>
          </a:r>
          <a:endParaRPr lang="fr-FR" sz="1050" b="1" kern="1200" dirty="0"/>
        </a:p>
      </dsp:txBody>
      <dsp:txXfrm>
        <a:off x="2415200" y="2592133"/>
        <a:ext cx="829762" cy="519666"/>
      </dsp:txXfrm>
    </dsp:sp>
    <dsp:sp modelId="{41FC21CF-5735-467C-B6BD-48A4A8E23AB4}">
      <dsp:nvSpPr>
        <dsp:cNvPr id="0" name=""/>
        <dsp:cNvSpPr/>
      </dsp:nvSpPr>
      <dsp:spPr>
        <a:xfrm>
          <a:off x="295525" y="814569"/>
          <a:ext cx="2716529" cy="2716529"/>
        </a:xfrm>
        <a:custGeom>
          <a:avLst/>
          <a:gdLst/>
          <a:ahLst/>
          <a:cxnLst/>
          <a:rect l="0" t="0" r="0" b="0"/>
          <a:pathLst>
            <a:path>
              <a:moveTo>
                <a:pt x="2307727" y="2329554"/>
              </a:moveTo>
              <a:arcTo wR="1358264" hR="1358264" stAng="2739065" swAng="1503615"/>
            </a:path>
          </a:pathLst>
        </a:custGeom>
        <a:noFill/>
        <a:ln w="6350" cap="flat" cmpd="sng" algn="ctr">
          <a:solidFill>
            <a:schemeClr val="accent4">
              <a:hueOff val="3920356"/>
              <a:satOff val="-16311"/>
              <a:lumOff val="384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47D16-6E05-4BD4-8CC1-0FA047C21AF4}">
      <dsp:nvSpPr>
        <dsp:cNvPr id="0" name=""/>
        <dsp:cNvSpPr/>
      </dsp:nvSpPr>
      <dsp:spPr>
        <a:xfrm>
          <a:off x="1210795" y="3126822"/>
          <a:ext cx="885988" cy="808553"/>
        </a:xfrm>
        <a:prstGeom prst="roundRect">
          <a:avLst/>
        </a:prstGeom>
        <a:solidFill>
          <a:schemeClr val="accent4">
            <a:hueOff val="5880535"/>
            <a:satOff val="-24466"/>
            <a:lumOff val="5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b="1" kern="1200" dirty="0" smtClean="0"/>
            <a:t>Portail E santé du CHU de Toulouse</a:t>
          </a:r>
          <a:endParaRPr lang="fr-FR" sz="1050" b="1" kern="1200" dirty="0"/>
        </a:p>
      </dsp:txBody>
      <dsp:txXfrm>
        <a:off x="1250265" y="3166292"/>
        <a:ext cx="807048" cy="729613"/>
      </dsp:txXfrm>
    </dsp:sp>
    <dsp:sp modelId="{48CB80B2-A86C-4C9F-B501-AD7FE3E5F5C6}">
      <dsp:nvSpPr>
        <dsp:cNvPr id="0" name=""/>
        <dsp:cNvSpPr/>
      </dsp:nvSpPr>
      <dsp:spPr>
        <a:xfrm>
          <a:off x="295525" y="814569"/>
          <a:ext cx="2716529" cy="2716529"/>
        </a:xfrm>
        <a:custGeom>
          <a:avLst/>
          <a:gdLst/>
          <a:ahLst/>
          <a:cxnLst/>
          <a:rect l="0" t="0" r="0" b="0"/>
          <a:pathLst>
            <a:path>
              <a:moveTo>
                <a:pt x="912038" y="2641138"/>
              </a:moveTo>
              <a:arcTo wR="1358264" hR="1358264" stAng="6550761" swAng="850536"/>
            </a:path>
          </a:pathLst>
        </a:custGeom>
        <a:noFill/>
        <a:ln w="6350" cap="flat" cmpd="sng" algn="ctr">
          <a:solidFill>
            <a:schemeClr val="accent4">
              <a:hueOff val="5880535"/>
              <a:satOff val="-24466"/>
              <a:lumOff val="5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4DD7E6-CA60-4F28-A482-F080CA5E37F8}">
      <dsp:nvSpPr>
        <dsp:cNvPr id="0" name=""/>
        <dsp:cNvSpPr/>
      </dsp:nvSpPr>
      <dsp:spPr>
        <a:xfrm>
          <a:off x="-32888" y="2398451"/>
          <a:ext cx="1020774" cy="907031"/>
        </a:xfrm>
        <a:prstGeom prst="roundRect">
          <a:avLst/>
        </a:prstGeom>
        <a:solidFill>
          <a:schemeClr val="accent4">
            <a:hueOff val="7840713"/>
            <a:satOff val="-32622"/>
            <a:lumOff val="7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50" b="1" kern="1200" dirty="0" smtClean="0"/>
            <a:t>Unité transversale d’éducation </a:t>
          </a:r>
          <a:r>
            <a:rPr lang="fr-FR" sz="1050" b="1" kern="1200" dirty="0" smtClean="0"/>
            <a:t>thérapeutique</a:t>
          </a:r>
        </a:p>
      </dsp:txBody>
      <dsp:txXfrm>
        <a:off x="11390" y="2442729"/>
        <a:ext cx="932218" cy="818475"/>
      </dsp:txXfrm>
    </dsp:sp>
    <dsp:sp modelId="{27E330AB-9DB8-4F14-9D1A-628CEFF9963A}">
      <dsp:nvSpPr>
        <dsp:cNvPr id="0" name=""/>
        <dsp:cNvSpPr/>
      </dsp:nvSpPr>
      <dsp:spPr>
        <a:xfrm>
          <a:off x="295525" y="814569"/>
          <a:ext cx="2716529" cy="2716529"/>
        </a:xfrm>
        <a:custGeom>
          <a:avLst/>
          <a:gdLst/>
          <a:ahLst/>
          <a:cxnLst/>
          <a:rect l="0" t="0" r="0" b="0"/>
          <a:pathLst>
            <a:path>
              <a:moveTo>
                <a:pt x="17856" y="1577785"/>
              </a:moveTo>
              <a:arcTo wR="1358264" hR="1358264" stAng="10241950" swAng="1546719"/>
            </a:path>
          </a:pathLst>
        </a:custGeom>
        <a:noFill/>
        <a:ln w="6350" cap="flat" cmpd="sng" algn="ctr">
          <a:solidFill>
            <a:schemeClr val="accent4">
              <a:hueOff val="7840713"/>
              <a:satOff val="-32622"/>
              <a:lumOff val="768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29D8C7-630C-4049-B01E-8B7BBB392E53}">
      <dsp:nvSpPr>
        <dsp:cNvPr id="0" name=""/>
        <dsp:cNvSpPr/>
      </dsp:nvSpPr>
      <dsp:spPr>
        <a:xfrm>
          <a:off x="34504" y="1205755"/>
          <a:ext cx="885988" cy="575892"/>
        </a:xfrm>
        <a:prstGeom prst="round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/>
            <a:t>Service</a:t>
          </a:r>
          <a:r>
            <a:rPr lang="fr-FR" sz="1050" b="1" kern="1200" dirty="0" smtClean="0"/>
            <a:t> diététique</a:t>
          </a:r>
          <a:endParaRPr lang="fr-FR" sz="1050" b="1" kern="1200" dirty="0"/>
        </a:p>
      </dsp:txBody>
      <dsp:txXfrm>
        <a:off x="62617" y="1233868"/>
        <a:ext cx="829762" cy="519666"/>
      </dsp:txXfrm>
    </dsp:sp>
    <dsp:sp modelId="{62406E11-62B5-4CB2-9409-270A03E7A83B}">
      <dsp:nvSpPr>
        <dsp:cNvPr id="0" name=""/>
        <dsp:cNvSpPr/>
      </dsp:nvSpPr>
      <dsp:spPr>
        <a:xfrm>
          <a:off x="295525" y="814569"/>
          <a:ext cx="2716529" cy="2716529"/>
        </a:xfrm>
        <a:custGeom>
          <a:avLst/>
          <a:gdLst/>
          <a:ahLst/>
          <a:cxnLst/>
          <a:rect l="0" t="0" r="0" b="0"/>
          <a:pathLst>
            <a:path>
              <a:moveTo>
                <a:pt x="408802" y="386974"/>
              </a:moveTo>
              <a:arcTo wR="1358264" hR="1358264" stAng="13539065" swAng="1503615"/>
            </a:path>
          </a:pathLst>
        </a:custGeom>
        <a:noFill/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E8C85-E163-4637-9371-5E797A24FECB}">
      <dsp:nvSpPr>
        <dsp:cNvPr id="0" name=""/>
        <dsp:cNvSpPr/>
      </dsp:nvSpPr>
      <dsp:spPr>
        <a:xfrm>
          <a:off x="292076" y="826"/>
          <a:ext cx="1973487" cy="11840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Evaluation des besoins patients/ </a:t>
          </a:r>
          <a:r>
            <a:rPr lang="fr-FR" sz="1400" b="1" kern="1200" dirty="0" smtClean="0">
              <a:ea typeface="Roboto" panose="02000000000000000000" pitchFamily="2" charset="0"/>
            </a:rPr>
            <a:t>recherches bibliographiques </a:t>
          </a:r>
          <a:r>
            <a:rPr lang="fr-FR" sz="1400" b="1" kern="1200" dirty="0" smtClean="0">
              <a:ea typeface="Roboto" panose="02000000000000000000" pitchFamily="2" charset="0"/>
            </a:rPr>
            <a:t>appuyant le </a:t>
          </a:r>
          <a:r>
            <a:rPr lang="fr-FR" sz="1400" b="1" kern="1200" dirty="0" smtClean="0">
              <a:ea typeface="Roboto" panose="02000000000000000000" pitchFamily="2" charset="0"/>
            </a:rPr>
            <a:t>projet</a:t>
          </a:r>
          <a:endParaRPr lang="fr-FR" sz="1400" b="1" kern="1200" dirty="0"/>
        </a:p>
      </dsp:txBody>
      <dsp:txXfrm>
        <a:off x="326757" y="35507"/>
        <a:ext cx="1904125" cy="1114730"/>
      </dsp:txXfrm>
    </dsp:sp>
    <dsp:sp modelId="{D62FA250-4D0B-480F-B3CF-EAC29405968B}">
      <dsp:nvSpPr>
        <dsp:cNvPr id="0" name=""/>
        <dsp:cNvSpPr/>
      </dsp:nvSpPr>
      <dsp:spPr>
        <a:xfrm>
          <a:off x="2439230" y="348159"/>
          <a:ext cx="418379" cy="489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50" b="1" kern="1200"/>
        </a:p>
      </dsp:txBody>
      <dsp:txXfrm>
        <a:off x="2439230" y="446044"/>
        <a:ext cx="292865" cy="293654"/>
      </dsp:txXfrm>
    </dsp:sp>
    <dsp:sp modelId="{78140AE6-8EDC-4401-9F6E-8F725C6ECCC2}">
      <dsp:nvSpPr>
        <dsp:cNvPr id="0" name=""/>
        <dsp:cNvSpPr/>
      </dsp:nvSpPr>
      <dsp:spPr>
        <a:xfrm>
          <a:off x="3054958" y="826"/>
          <a:ext cx="1973487" cy="11840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smtClean="0">
              <a:ea typeface="Roboto" panose="02000000000000000000" pitchFamily="2" charset="0"/>
            </a:rPr>
            <a:t>Création du cahier des charges adressé à BOTdesign</a:t>
          </a:r>
          <a:endParaRPr lang="fr-FR" sz="1400" b="1" kern="1200" dirty="0" smtClean="0">
            <a:ea typeface="Roboto" panose="02000000000000000000" pitchFamily="2" charset="0"/>
          </a:endParaRPr>
        </a:p>
      </dsp:txBody>
      <dsp:txXfrm>
        <a:off x="3089639" y="35507"/>
        <a:ext cx="1904125" cy="1114730"/>
      </dsp:txXfrm>
    </dsp:sp>
    <dsp:sp modelId="{DAE1B0E9-E191-4733-A0D2-C1B7F13D1827}">
      <dsp:nvSpPr>
        <dsp:cNvPr id="0" name=""/>
        <dsp:cNvSpPr/>
      </dsp:nvSpPr>
      <dsp:spPr>
        <a:xfrm>
          <a:off x="5202112" y="348159"/>
          <a:ext cx="418379" cy="489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50" b="1" kern="1200"/>
        </a:p>
      </dsp:txBody>
      <dsp:txXfrm>
        <a:off x="5202112" y="446044"/>
        <a:ext cx="292865" cy="293654"/>
      </dsp:txXfrm>
    </dsp:sp>
    <dsp:sp modelId="{AB73387A-5C00-47D3-9848-6200A1304C3B}">
      <dsp:nvSpPr>
        <dsp:cNvPr id="0" name=""/>
        <dsp:cNvSpPr/>
      </dsp:nvSpPr>
      <dsp:spPr>
        <a:xfrm>
          <a:off x="5817840" y="826"/>
          <a:ext cx="1973487" cy="11840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smtClean="0">
              <a:ea typeface="Roboto" panose="02000000000000000000" pitchFamily="2" charset="0"/>
            </a:rPr>
            <a:t>Conception du contenu</a:t>
          </a:r>
          <a:endParaRPr lang="fr-FR" sz="1400" b="1" kern="1200" dirty="0" smtClean="0">
            <a:ea typeface="Roboto" panose="02000000000000000000" pitchFamily="2" charset="0"/>
          </a:endParaRPr>
        </a:p>
      </dsp:txBody>
      <dsp:txXfrm>
        <a:off x="5852521" y="35507"/>
        <a:ext cx="1904125" cy="1114730"/>
      </dsp:txXfrm>
    </dsp:sp>
    <dsp:sp modelId="{7F95EDDA-69DF-4721-98A4-5A4F208A9208}">
      <dsp:nvSpPr>
        <dsp:cNvPr id="0" name=""/>
        <dsp:cNvSpPr/>
      </dsp:nvSpPr>
      <dsp:spPr>
        <a:xfrm rot="5400000">
          <a:off x="6595394" y="1323062"/>
          <a:ext cx="418379" cy="489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50" b="1" kern="1200"/>
        </a:p>
      </dsp:txBody>
      <dsp:txXfrm rot="-5400000">
        <a:off x="6657757" y="1358584"/>
        <a:ext cx="293654" cy="292865"/>
      </dsp:txXfrm>
    </dsp:sp>
    <dsp:sp modelId="{E2759B4C-380E-4D55-982B-5BFC24FDE265}">
      <dsp:nvSpPr>
        <dsp:cNvPr id="0" name=""/>
        <dsp:cNvSpPr/>
      </dsp:nvSpPr>
      <dsp:spPr>
        <a:xfrm>
          <a:off x="5817840" y="1974313"/>
          <a:ext cx="1973487" cy="118409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Validation  du contenu par </a:t>
          </a:r>
          <a:r>
            <a:rPr lang="fr-FR" sz="1400" b="1" kern="1200" dirty="0" smtClean="0">
              <a:ea typeface="Roboto" panose="02000000000000000000" pitchFamily="2" charset="0"/>
            </a:rPr>
            <a:t>E-santé </a:t>
          </a:r>
          <a:r>
            <a:rPr lang="fr-FR" sz="1400" b="1" kern="1200" dirty="0" smtClean="0">
              <a:ea typeface="Roboto" panose="02000000000000000000" pitchFamily="2" charset="0"/>
            </a:rPr>
            <a:t>CHU et les représentants des patients</a:t>
          </a:r>
        </a:p>
      </dsp:txBody>
      <dsp:txXfrm>
        <a:off x="5852521" y="2008994"/>
        <a:ext cx="1904125" cy="1114730"/>
      </dsp:txXfrm>
    </dsp:sp>
    <dsp:sp modelId="{44A06DFA-B60E-4BA1-9C74-1B2CD9A3DD8E}">
      <dsp:nvSpPr>
        <dsp:cNvPr id="0" name=""/>
        <dsp:cNvSpPr/>
      </dsp:nvSpPr>
      <dsp:spPr>
        <a:xfrm rot="10800000">
          <a:off x="5225794" y="2321647"/>
          <a:ext cx="418379" cy="489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50" b="1" kern="1200"/>
        </a:p>
      </dsp:txBody>
      <dsp:txXfrm rot="10800000">
        <a:off x="5351308" y="2419532"/>
        <a:ext cx="292865" cy="293654"/>
      </dsp:txXfrm>
    </dsp:sp>
    <dsp:sp modelId="{05808CBA-497D-4A4A-84BA-72D756C32E79}">
      <dsp:nvSpPr>
        <dsp:cNvPr id="0" name=""/>
        <dsp:cNvSpPr/>
      </dsp:nvSpPr>
      <dsp:spPr>
        <a:xfrm>
          <a:off x="3054958" y="1974313"/>
          <a:ext cx="1973487" cy="118409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smtClean="0">
              <a:ea typeface="Roboto" panose="02000000000000000000" pitchFamily="2" charset="0"/>
            </a:rPr>
            <a:t>Création de l’interface et intégration du projet dans le parcours patient </a:t>
          </a:r>
          <a:endParaRPr lang="fr-FR" sz="1400" b="1" kern="1200" dirty="0" smtClean="0">
            <a:ea typeface="Roboto" panose="02000000000000000000" pitchFamily="2" charset="0"/>
          </a:endParaRPr>
        </a:p>
      </dsp:txBody>
      <dsp:txXfrm>
        <a:off x="3089639" y="2008994"/>
        <a:ext cx="1904125" cy="1114730"/>
      </dsp:txXfrm>
    </dsp:sp>
    <dsp:sp modelId="{18C9F64D-3F94-42B0-8F7C-566FE1CBE70A}">
      <dsp:nvSpPr>
        <dsp:cNvPr id="0" name=""/>
        <dsp:cNvSpPr/>
      </dsp:nvSpPr>
      <dsp:spPr>
        <a:xfrm rot="10800000">
          <a:off x="2462912" y="2321647"/>
          <a:ext cx="418379" cy="489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50" b="1" kern="1200"/>
        </a:p>
      </dsp:txBody>
      <dsp:txXfrm rot="10800000">
        <a:off x="2588426" y="2419532"/>
        <a:ext cx="292865" cy="293654"/>
      </dsp:txXfrm>
    </dsp:sp>
    <dsp:sp modelId="{D0E4E3E1-EB74-4260-8C69-2B55E490E411}">
      <dsp:nvSpPr>
        <dsp:cNvPr id="0" name=""/>
        <dsp:cNvSpPr/>
      </dsp:nvSpPr>
      <dsp:spPr>
        <a:xfrm>
          <a:off x="292076" y="1974313"/>
          <a:ext cx="1973487" cy="11840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Phase de test auprès des patients.</a:t>
          </a:r>
        </a:p>
      </dsp:txBody>
      <dsp:txXfrm>
        <a:off x="326757" y="2008994"/>
        <a:ext cx="1904125" cy="1114730"/>
      </dsp:txXfrm>
    </dsp:sp>
    <dsp:sp modelId="{0D26D75B-7597-4A66-BCBE-FB0EC93E4FD5}">
      <dsp:nvSpPr>
        <dsp:cNvPr id="0" name=""/>
        <dsp:cNvSpPr/>
      </dsp:nvSpPr>
      <dsp:spPr>
        <a:xfrm rot="5262368">
          <a:off x="1111019" y="3291605"/>
          <a:ext cx="413307" cy="489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50" b="1" kern="1200"/>
        </a:p>
      </dsp:txBody>
      <dsp:txXfrm rot="-5400000">
        <a:off x="1168365" y="3329713"/>
        <a:ext cx="293654" cy="289315"/>
      </dsp:txXfrm>
    </dsp:sp>
    <dsp:sp modelId="{41DB4DE9-0E9A-4286-A836-53911D13E888}">
      <dsp:nvSpPr>
        <dsp:cNvPr id="0" name=""/>
        <dsp:cNvSpPr/>
      </dsp:nvSpPr>
      <dsp:spPr>
        <a:xfrm>
          <a:off x="302259" y="3937605"/>
          <a:ext cx="2110407" cy="118409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Retour sur la phase test et </a:t>
          </a:r>
          <a:r>
            <a:rPr lang="fr-FR" sz="1400" b="1" kern="1200" spc="-40" baseline="0" dirty="0" smtClean="0">
              <a:ea typeface="Roboto" panose="02000000000000000000" pitchFamily="2" charset="0"/>
            </a:rPr>
            <a:t>modifications/ajustements </a:t>
          </a:r>
          <a:r>
            <a:rPr lang="fr-FR" sz="1400" b="1" kern="1200" spc="-40" baseline="0" dirty="0" smtClean="0">
              <a:ea typeface="Roboto" panose="02000000000000000000" pitchFamily="2" charset="0"/>
            </a:rPr>
            <a:t>si nécessaire</a:t>
          </a:r>
        </a:p>
      </dsp:txBody>
      <dsp:txXfrm>
        <a:off x="336940" y="3972286"/>
        <a:ext cx="2041045" cy="1114730"/>
      </dsp:txXfrm>
    </dsp:sp>
    <dsp:sp modelId="{291E9C3E-1DA3-4A8D-BB6A-08842C239B70}">
      <dsp:nvSpPr>
        <dsp:cNvPr id="0" name=""/>
        <dsp:cNvSpPr/>
      </dsp:nvSpPr>
      <dsp:spPr>
        <a:xfrm rot="12423">
          <a:off x="2584092" y="4290118"/>
          <a:ext cx="412984" cy="4894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50" b="1" kern="1200"/>
        </a:p>
      </dsp:txBody>
      <dsp:txXfrm>
        <a:off x="2584092" y="4387779"/>
        <a:ext cx="289089" cy="293654"/>
      </dsp:txXfrm>
    </dsp:sp>
    <dsp:sp modelId="{11C33141-25E9-42CC-89A4-142BCDA3199F}">
      <dsp:nvSpPr>
        <dsp:cNvPr id="0" name=""/>
        <dsp:cNvSpPr/>
      </dsp:nvSpPr>
      <dsp:spPr>
        <a:xfrm>
          <a:off x="3191878" y="3947800"/>
          <a:ext cx="1973487" cy="11840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smtClean="0">
              <a:ea typeface="Roboto" panose="02000000000000000000" pitchFamily="2" charset="0"/>
            </a:rPr>
            <a:t>Lancement du projet finalisé et validé</a:t>
          </a:r>
          <a:endParaRPr lang="fr-FR" sz="1400" b="1" kern="1200" dirty="0" smtClean="0">
            <a:ea typeface="Roboto" panose="02000000000000000000" pitchFamily="2" charset="0"/>
          </a:endParaRPr>
        </a:p>
      </dsp:txBody>
      <dsp:txXfrm>
        <a:off x="3226559" y="3982481"/>
        <a:ext cx="1904125" cy="11147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CCCF11-489E-455D-8455-E12BB33F3F8E}">
      <dsp:nvSpPr>
        <dsp:cNvPr id="0" name=""/>
        <dsp:cNvSpPr/>
      </dsp:nvSpPr>
      <dsp:spPr>
        <a:xfrm rot="5400000">
          <a:off x="-160018" y="164012"/>
          <a:ext cx="1066790" cy="74675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ea typeface="Roboto" panose="02000000000000000000" pitchFamily="2" charset="0"/>
            </a:rPr>
            <a:t>Oct</a:t>
          </a:r>
          <a:r>
            <a:rPr lang="fr-FR" sz="1400" b="1" kern="1200" dirty="0" smtClean="0">
              <a:ea typeface="Roboto" panose="02000000000000000000" pitchFamily="2" charset="0"/>
            </a:rPr>
            <a:t> 2021 </a:t>
          </a:r>
          <a:endParaRPr lang="fr-FR" sz="1400" kern="1200" dirty="0" smtClean="0">
            <a:ea typeface="Roboto" panose="02000000000000000000" pitchFamily="2" charset="0"/>
          </a:endParaRPr>
        </a:p>
      </dsp:txBody>
      <dsp:txXfrm rot="-5400000">
        <a:off x="1" y="377371"/>
        <a:ext cx="746753" cy="320037"/>
      </dsp:txXfrm>
    </dsp:sp>
    <dsp:sp modelId="{00C23968-C262-4803-82F6-2409175A065F}">
      <dsp:nvSpPr>
        <dsp:cNvPr id="0" name=""/>
        <dsp:cNvSpPr/>
      </dsp:nvSpPr>
      <dsp:spPr>
        <a:xfrm rot="5400000">
          <a:off x="4537254" y="-3786507"/>
          <a:ext cx="693413" cy="82744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>
              <a:ea typeface="Roboto" panose="02000000000000000000" pitchFamily="2" charset="0"/>
            </a:rPr>
            <a:t>Création des contenus</a:t>
          </a:r>
          <a:endParaRPr lang="fr-FR" sz="2100" kern="1200" dirty="0"/>
        </a:p>
      </dsp:txBody>
      <dsp:txXfrm rot="-5400000">
        <a:off x="746753" y="37844"/>
        <a:ext cx="8240566" cy="625713"/>
      </dsp:txXfrm>
    </dsp:sp>
    <dsp:sp modelId="{0BB679A2-F6CA-4878-A223-1124B5049DF8}">
      <dsp:nvSpPr>
        <dsp:cNvPr id="0" name=""/>
        <dsp:cNvSpPr/>
      </dsp:nvSpPr>
      <dsp:spPr>
        <a:xfrm rot="5400000">
          <a:off x="-160018" y="1134380"/>
          <a:ext cx="1066790" cy="74675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spc="-40" baseline="0" dirty="0" smtClean="0">
              <a:ea typeface="Roboto" panose="02000000000000000000" pitchFamily="2" charset="0"/>
            </a:rPr>
            <a:t>Hivernales SERVIER</a:t>
          </a:r>
          <a:endParaRPr lang="fr-FR" sz="1400" kern="1200" spc="-40" baseline="0" dirty="0" smtClean="0">
            <a:ea typeface="Roboto" panose="02000000000000000000" pitchFamily="2" charset="0"/>
          </a:endParaRPr>
        </a:p>
      </dsp:txBody>
      <dsp:txXfrm rot="-5400000">
        <a:off x="1" y="1347739"/>
        <a:ext cx="746753" cy="320037"/>
      </dsp:txXfrm>
    </dsp:sp>
    <dsp:sp modelId="{9B683045-185A-49C4-8D2E-5600599F584B}">
      <dsp:nvSpPr>
        <dsp:cNvPr id="0" name=""/>
        <dsp:cNvSpPr/>
      </dsp:nvSpPr>
      <dsp:spPr>
        <a:xfrm rot="5400000">
          <a:off x="4537072" y="-2815956"/>
          <a:ext cx="693778" cy="82744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>
              <a:ea typeface="Roboto" panose="02000000000000000000" pitchFamily="2" charset="0"/>
            </a:rPr>
            <a:t>Résultats de l’appel à projet du programme PARTAGE</a:t>
          </a:r>
          <a:endParaRPr lang="fr-FR" sz="2100" kern="1200" dirty="0"/>
        </a:p>
      </dsp:txBody>
      <dsp:txXfrm rot="-5400000">
        <a:off x="746754" y="1008229"/>
        <a:ext cx="8240549" cy="626044"/>
      </dsp:txXfrm>
    </dsp:sp>
    <dsp:sp modelId="{99622C5B-0CED-4730-9E60-8809B16B562B}">
      <dsp:nvSpPr>
        <dsp:cNvPr id="0" name=""/>
        <dsp:cNvSpPr/>
      </dsp:nvSpPr>
      <dsp:spPr>
        <a:xfrm rot="5400000">
          <a:off x="-160018" y="2104749"/>
          <a:ext cx="1066790" cy="74675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ea typeface="Roboto" panose="02000000000000000000" pitchFamily="2" charset="0"/>
            </a:rPr>
            <a:t>Nov</a:t>
          </a:r>
          <a:r>
            <a:rPr lang="fr-FR" sz="1400" b="1" kern="1200" dirty="0" smtClean="0">
              <a:ea typeface="Roboto" panose="02000000000000000000" pitchFamily="2" charset="0"/>
            </a:rPr>
            <a:t>-</a:t>
          </a:r>
          <a:r>
            <a:rPr lang="fr-FR" sz="1400" b="1" kern="1200" dirty="0" err="1" smtClean="0">
              <a:ea typeface="Roboto" panose="02000000000000000000" pitchFamily="2" charset="0"/>
            </a:rPr>
            <a:t>déc</a:t>
          </a:r>
          <a:r>
            <a:rPr lang="fr-FR" sz="1400" b="1" kern="1200" dirty="0" smtClean="0">
              <a:ea typeface="Roboto" panose="02000000000000000000" pitchFamily="2" charset="0"/>
            </a:rPr>
            <a:t> 2021 </a:t>
          </a:r>
          <a:r>
            <a:rPr lang="fr-FR" sz="1400" kern="1200" dirty="0" smtClean="0">
              <a:ea typeface="Roboto" panose="02000000000000000000" pitchFamily="2" charset="0"/>
            </a:rPr>
            <a:t>:</a:t>
          </a:r>
        </a:p>
      </dsp:txBody>
      <dsp:txXfrm rot="-5400000">
        <a:off x="1" y="2318108"/>
        <a:ext cx="746753" cy="320037"/>
      </dsp:txXfrm>
    </dsp:sp>
    <dsp:sp modelId="{C893A4EF-EA11-4EFA-9438-AC9DF422CFA2}">
      <dsp:nvSpPr>
        <dsp:cNvPr id="0" name=""/>
        <dsp:cNvSpPr/>
      </dsp:nvSpPr>
      <dsp:spPr>
        <a:xfrm rot="5400000">
          <a:off x="4537254" y="-1845770"/>
          <a:ext cx="693413" cy="82744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>
              <a:ea typeface="Roboto" panose="02000000000000000000" pitchFamily="2" charset="0"/>
            </a:rPr>
            <a:t>Création de l’interface avec implémentation du contenu O2PEN </a:t>
          </a:r>
          <a:endParaRPr lang="fr-FR" sz="2100" kern="1200" dirty="0"/>
        </a:p>
      </dsp:txBody>
      <dsp:txXfrm rot="-5400000">
        <a:off x="746753" y="1978581"/>
        <a:ext cx="8240566" cy="625713"/>
      </dsp:txXfrm>
    </dsp:sp>
    <dsp:sp modelId="{226641AB-1286-4C3E-9BCF-671E88C543AE}">
      <dsp:nvSpPr>
        <dsp:cNvPr id="0" name=""/>
        <dsp:cNvSpPr/>
      </dsp:nvSpPr>
      <dsp:spPr>
        <a:xfrm rot="5400000">
          <a:off x="-160018" y="3075117"/>
          <a:ext cx="1066790" cy="74675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err="1" smtClean="0">
              <a:ea typeface="Roboto" panose="02000000000000000000" pitchFamily="2" charset="0"/>
            </a:rPr>
            <a:t>Janv</a:t>
          </a:r>
          <a:endParaRPr lang="fr-FR" sz="1400" b="1" kern="1200" dirty="0" smtClean="0">
            <a:ea typeface="Roboto" panose="02000000000000000000" pitchFamily="2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2022 </a:t>
          </a:r>
          <a:endParaRPr lang="fr-FR" sz="1400" kern="1200" dirty="0" smtClean="0">
            <a:ea typeface="Roboto" panose="02000000000000000000" pitchFamily="2" charset="0"/>
          </a:endParaRPr>
        </a:p>
      </dsp:txBody>
      <dsp:txXfrm rot="-5400000">
        <a:off x="1" y="3288476"/>
        <a:ext cx="746753" cy="320037"/>
      </dsp:txXfrm>
    </dsp:sp>
    <dsp:sp modelId="{4168E647-7596-4784-8049-3A2BFAC03D24}">
      <dsp:nvSpPr>
        <dsp:cNvPr id="0" name=""/>
        <dsp:cNvSpPr/>
      </dsp:nvSpPr>
      <dsp:spPr>
        <a:xfrm rot="5400000">
          <a:off x="4537254" y="-875402"/>
          <a:ext cx="693413" cy="82744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>
              <a:ea typeface="Roboto" panose="02000000000000000000" pitchFamily="2" charset="0"/>
            </a:rPr>
            <a:t>Début phase de test</a:t>
          </a:r>
          <a:endParaRPr lang="fr-FR" sz="2100" kern="1200" dirty="0"/>
        </a:p>
      </dsp:txBody>
      <dsp:txXfrm rot="-5400000">
        <a:off x="746753" y="2948949"/>
        <a:ext cx="8240566" cy="625713"/>
      </dsp:txXfrm>
    </dsp:sp>
    <dsp:sp modelId="{F19AFC16-3D93-4B76-B398-06D891CE1DFB}">
      <dsp:nvSpPr>
        <dsp:cNvPr id="0" name=""/>
        <dsp:cNvSpPr/>
      </dsp:nvSpPr>
      <dsp:spPr>
        <a:xfrm rot="5400000">
          <a:off x="-160018" y="4045485"/>
          <a:ext cx="1066790" cy="746753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Mars 2022</a:t>
          </a:r>
          <a:endParaRPr lang="fr-FR" sz="1400" kern="1200" dirty="0" smtClean="0">
            <a:ea typeface="Roboto" panose="02000000000000000000" pitchFamily="2" charset="0"/>
          </a:endParaRPr>
        </a:p>
      </dsp:txBody>
      <dsp:txXfrm rot="-5400000">
        <a:off x="1" y="4258844"/>
        <a:ext cx="746753" cy="320037"/>
      </dsp:txXfrm>
    </dsp:sp>
    <dsp:sp modelId="{0BDB3A35-AC36-4A7E-B29E-726CC32FD3C9}">
      <dsp:nvSpPr>
        <dsp:cNvPr id="0" name=""/>
        <dsp:cNvSpPr/>
      </dsp:nvSpPr>
      <dsp:spPr>
        <a:xfrm rot="5400000">
          <a:off x="4537254" y="94965"/>
          <a:ext cx="693413" cy="82744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>
              <a:ea typeface="Roboto" panose="02000000000000000000" pitchFamily="2" charset="0"/>
            </a:rPr>
            <a:t> Interface fonctionnelle</a:t>
          </a:r>
          <a:endParaRPr lang="fr-FR" sz="2100" kern="1200" dirty="0"/>
        </a:p>
      </dsp:txBody>
      <dsp:txXfrm rot="-5400000">
        <a:off x="746753" y="3919316"/>
        <a:ext cx="8240566" cy="625713"/>
      </dsp:txXfrm>
    </dsp:sp>
    <dsp:sp modelId="{2238951F-7C32-4D1C-AF84-8781E3E6229A}">
      <dsp:nvSpPr>
        <dsp:cNvPr id="0" name=""/>
        <dsp:cNvSpPr/>
      </dsp:nvSpPr>
      <dsp:spPr>
        <a:xfrm rot="5400000">
          <a:off x="-160018" y="5015853"/>
          <a:ext cx="1066790" cy="74675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Sept 2023 </a:t>
          </a:r>
          <a:endParaRPr lang="fr-FR" sz="1400" kern="1200" dirty="0" smtClean="0">
            <a:ea typeface="Roboto" panose="02000000000000000000" pitchFamily="2" charset="0"/>
          </a:endParaRPr>
        </a:p>
      </dsp:txBody>
      <dsp:txXfrm rot="-5400000">
        <a:off x="1" y="5229212"/>
        <a:ext cx="746753" cy="320037"/>
      </dsp:txXfrm>
    </dsp:sp>
    <dsp:sp modelId="{638CC2C9-26EE-499D-B9B2-83FE28BB68AC}">
      <dsp:nvSpPr>
        <dsp:cNvPr id="0" name=""/>
        <dsp:cNvSpPr/>
      </dsp:nvSpPr>
      <dsp:spPr>
        <a:xfrm rot="5400000">
          <a:off x="4537254" y="1065334"/>
          <a:ext cx="693413" cy="82744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>
              <a:ea typeface="Roboto" panose="02000000000000000000" pitchFamily="2" charset="0"/>
            </a:rPr>
            <a:t>Récupération des données, analyse des résultats, retour d’expérience</a:t>
          </a:r>
          <a:endParaRPr lang="fr-FR" sz="2100" kern="1200" dirty="0"/>
        </a:p>
      </dsp:txBody>
      <dsp:txXfrm rot="-5400000">
        <a:off x="746753" y="4889685"/>
        <a:ext cx="8240566" cy="62571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51D80-F6C2-485F-95E1-A054564127CF}">
      <dsp:nvSpPr>
        <dsp:cNvPr id="0" name=""/>
        <dsp:cNvSpPr/>
      </dsp:nvSpPr>
      <dsp:spPr>
        <a:xfrm>
          <a:off x="2510443" y="-4698"/>
          <a:ext cx="5691898" cy="5691898"/>
        </a:xfrm>
        <a:prstGeom prst="circularArrow">
          <a:avLst>
            <a:gd name="adj1" fmla="val 5274"/>
            <a:gd name="adj2" fmla="val 312630"/>
            <a:gd name="adj3" fmla="val 14201221"/>
            <a:gd name="adj4" fmla="val 17142783"/>
            <a:gd name="adj5" fmla="val 547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703400-E54E-485A-AC42-A16236E1A967}">
      <dsp:nvSpPr>
        <dsp:cNvPr id="0" name=""/>
        <dsp:cNvSpPr/>
      </dsp:nvSpPr>
      <dsp:spPr>
        <a:xfrm>
          <a:off x="4257913" y="1831"/>
          <a:ext cx="2196958" cy="10984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Projet englobant plusieurs spécialités sur un même site permettant une interaction simplifiée</a:t>
          </a:r>
          <a:endParaRPr lang="fr-FR" sz="1400" b="1" kern="1200" dirty="0"/>
        </a:p>
      </dsp:txBody>
      <dsp:txXfrm>
        <a:off x="4311536" y="55454"/>
        <a:ext cx="2089712" cy="991233"/>
      </dsp:txXfrm>
    </dsp:sp>
    <dsp:sp modelId="{121C06A6-F705-4E6F-8476-A95C8C47CFB3}">
      <dsp:nvSpPr>
        <dsp:cNvPr id="0" name=""/>
        <dsp:cNvSpPr/>
      </dsp:nvSpPr>
      <dsp:spPr>
        <a:xfrm>
          <a:off x="6762605" y="1429329"/>
          <a:ext cx="2196958" cy="10984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Réponse à </a:t>
          </a:r>
          <a:r>
            <a:rPr lang="fr-FR" sz="1400" b="1" kern="1200" dirty="0" smtClean="0">
              <a:ea typeface="Roboto" panose="02000000000000000000" pitchFamily="2" charset="0"/>
            </a:rPr>
            <a:t>une attente forte des patients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(annexe 2)</a:t>
          </a:r>
          <a:endParaRPr lang="fr-FR" sz="1400" b="1" kern="1200" dirty="0"/>
        </a:p>
      </dsp:txBody>
      <dsp:txXfrm>
        <a:off x="6816228" y="1482952"/>
        <a:ext cx="2089712" cy="991233"/>
      </dsp:txXfrm>
    </dsp:sp>
    <dsp:sp modelId="{93128258-CDEF-46B3-BF42-1838C5CB613E}">
      <dsp:nvSpPr>
        <dsp:cNvPr id="0" name=""/>
        <dsp:cNvSpPr/>
      </dsp:nvSpPr>
      <dsp:spPr>
        <a:xfrm>
          <a:off x="6757366" y="3220910"/>
          <a:ext cx="2196958" cy="10984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Société </a:t>
          </a:r>
          <a:r>
            <a:rPr lang="fr-FR" sz="1400" b="1" kern="1200" dirty="0" err="1" smtClean="0">
              <a:ea typeface="Roboto" panose="02000000000000000000" pitchFamily="2" charset="0"/>
            </a:rPr>
            <a:t>BOTdesign</a:t>
          </a:r>
          <a:r>
            <a:rPr lang="fr-FR" sz="1400" b="1" kern="1200" dirty="0" smtClean="0">
              <a:ea typeface="Roboto" panose="02000000000000000000" pitchFamily="2" charset="0"/>
            </a:rPr>
            <a:t> impliquée dans des projets déjà aboutis et fonctionnels sur le CHU</a:t>
          </a:r>
          <a:endParaRPr lang="fr-FR" sz="1400" b="1" kern="1200" dirty="0"/>
        </a:p>
      </dsp:txBody>
      <dsp:txXfrm>
        <a:off x="6810989" y="3274533"/>
        <a:ext cx="2089712" cy="991233"/>
      </dsp:txXfrm>
    </dsp:sp>
    <dsp:sp modelId="{396653DA-A530-4CFD-8066-76C73EF3562B}">
      <dsp:nvSpPr>
        <dsp:cNvPr id="0" name=""/>
        <dsp:cNvSpPr/>
      </dsp:nvSpPr>
      <dsp:spPr>
        <a:xfrm>
          <a:off x="4257913" y="4620005"/>
          <a:ext cx="2196958" cy="10984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Portail </a:t>
          </a:r>
          <a:r>
            <a:rPr lang="fr-FR" sz="1400" b="1" kern="1200" dirty="0" smtClean="0">
              <a:ea typeface="Roboto" panose="02000000000000000000" pitchFamily="2" charset="0"/>
            </a:rPr>
            <a:t>E-santé </a:t>
          </a:r>
          <a:r>
            <a:rPr lang="fr-FR" sz="1400" b="1" kern="1200" dirty="0" smtClean="0">
              <a:ea typeface="Roboto" panose="02000000000000000000" pitchFamily="2" charset="0"/>
            </a:rPr>
            <a:t>du CHU déjà fonctionnel</a:t>
          </a:r>
          <a:endParaRPr lang="fr-FR" sz="1400" b="1" kern="1200" dirty="0"/>
        </a:p>
      </dsp:txBody>
      <dsp:txXfrm>
        <a:off x="4311536" y="4673628"/>
        <a:ext cx="2089712" cy="991233"/>
      </dsp:txXfrm>
    </dsp:sp>
    <dsp:sp modelId="{E44B0563-BE77-4A6D-A06D-D5D4537721E7}">
      <dsp:nvSpPr>
        <dsp:cNvPr id="0" name=""/>
        <dsp:cNvSpPr/>
      </dsp:nvSpPr>
      <dsp:spPr>
        <a:xfrm>
          <a:off x="1886052" y="3189025"/>
          <a:ext cx="2196958" cy="109847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Equipes soignantes dynamiques, motivées et investies dans le projet</a:t>
          </a:r>
          <a:endParaRPr lang="fr-FR" sz="1400" b="1" kern="1200" dirty="0"/>
        </a:p>
      </dsp:txBody>
      <dsp:txXfrm>
        <a:off x="1939675" y="3242648"/>
        <a:ext cx="2089712" cy="991233"/>
      </dsp:txXfrm>
    </dsp:sp>
    <dsp:sp modelId="{D158ECBF-277D-458A-A7B1-8E4D40CFC3CA}">
      <dsp:nvSpPr>
        <dsp:cNvPr id="0" name=""/>
        <dsp:cNvSpPr/>
      </dsp:nvSpPr>
      <dsp:spPr>
        <a:xfrm>
          <a:off x="1641507" y="1283955"/>
          <a:ext cx="2196958" cy="10984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a typeface="Roboto" panose="02000000000000000000" pitchFamily="2" charset="0"/>
            </a:rPr>
            <a:t>Soutien de l’institution (CHU, fédération d’oncologie)</a:t>
          </a:r>
        </a:p>
      </dsp:txBody>
      <dsp:txXfrm>
        <a:off x="1695130" y="1337578"/>
        <a:ext cx="2089712" cy="991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17014-7F34-405F-A9AB-8839B7DCE3B3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6D32B-A8B3-43D8-BC49-BCAE5212EA6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72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-223838" y="809625"/>
            <a:ext cx="7196138" cy="40481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950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E6E8831-B8A4-438D-B31F-22F9AB7B0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BDA49EC9-1001-4296-80A7-BE37595F73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3B983202-AC50-434C-A631-CD6953E64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9AF4854-C955-4772-A7D8-5933435E7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68D716D-92DD-4A67-9DC2-5F61B6650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75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4A8383F6-16B0-4C72-A140-54E985E73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0DBE3FE1-07C7-4D4C-8A9A-1AC21E3CEE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EDF4A8A-EDB0-44A6-BEAF-67B9E6004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039B3010-D6B3-493B-A77C-CFC2A0B6B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36DD5909-3EFA-4D99-9F64-F51C25B18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457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DA60AEDB-6A36-48F8-AC26-9F894C494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BC648FEB-B8AA-47AD-969D-AD81F81BFC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88BEC60F-2D5F-45A6-B8FC-1641B5F57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CD5DBD4-5204-467E-B242-25C45D6E3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61ED92AE-15B4-4E16-BD20-84EB71566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74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044705"/>
            <a:ext cx="12192000" cy="1320801"/>
          </a:xfrm>
          <a:prstGeom prst="rect">
            <a:avLst/>
          </a:prstGeom>
          <a:solidFill>
            <a:srgbClr val="6DC7DD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3365503"/>
            <a:ext cx="12192000" cy="3492500"/>
          </a:xfrm>
          <a:prstGeom prst="rect">
            <a:avLst/>
          </a:prstGeom>
          <a:solidFill>
            <a:srgbClr val="6DC7DD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 dirty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608668" y="-12697"/>
            <a:ext cx="3584219" cy="6870700"/>
          </a:xfrm>
          <a:prstGeom prst="rect">
            <a:avLst/>
          </a:prstGeom>
          <a:solidFill>
            <a:srgbClr val="6DC7DD">
              <a:alpha val="8470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 dirty="0">
              <a:solidFill>
                <a:prstClr val="white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172" y="2264377"/>
            <a:ext cx="3267209" cy="808339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5571067" y="4547631"/>
            <a:ext cx="6163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fr-FR" sz="3200" b="1">
                <a:solidFill>
                  <a:prstClr val="white"/>
                </a:solidFill>
                <a:latin typeface="Helvetica"/>
                <a:cs typeface="Helvetica"/>
              </a:rPr>
              <a:t>COMMITTED TO </a:t>
            </a:r>
          </a:p>
          <a:p>
            <a:pPr algn="ctr" defTabSz="609585"/>
            <a:r>
              <a:rPr lang="fr-FR" sz="3200" b="1">
                <a:solidFill>
                  <a:prstClr val="white"/>
                </a:solidFill>
                <a:latin typeface="Helvetica"/>
                <a:cs typeface="Helvetica"/>
              </a:rPr>
              <a:t>THERAPEUTIC PROGRESS</a:t>
            </a:r>
          </a:p>
          <a:p>
            <a:pPr algn="ctr" defTabSz="609585"/>
            <a:r>
              <a:rPr lang="fr-FR" sz="3200" b="1">
                <a:solidFill>
                  <a:prstClr val="white"/>
                </a:solidFill>
                <a:latin typeface="Helvetica"/>
                <a:cs typeface="Helvetica"/>
              </a:rPr>
              <a:t>TO SERVE PATIENT NEEDS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1722172" y="4548188"/>
            <a:ext cx="3267209" cy="1458912"/>
          </a:xfrm>
          <a:prstGeom prst="rect">
            <a:avLst/>
          </a:prstGeom>
        </p:spPr>
        <p:txBody>
          <a:bodyPr vert="horz"/>
          <a:lstStyle>
            <a:lvl1pPr marL="0">
              <a:defRPr b="0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942682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4E4A9E3E-977B-4151-B05F-5076A8467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FCF0F883-509E-41EA-BA41-EFE575E78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7237AB7F-6D25-47D5-9C65-2734B542D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23AFFE81-423B-4683-8AEA-8A2A558BC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117246C-1E0C-4EC6-98EA-C07D0B80A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73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A5C963D-6FBE-491A-88E1-8D201DB36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5A60A8DF-3B73-429F-8EE4-B8F82DD42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8AEC8DE5-6DFF-48B8-B43B-4E20ACC4A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B378B6C-889F-4E90-AAEA-CF8121FD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BDD5CD55-4338-4F6F-B0FA-6A54E81A7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256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698EBD0-32DF-4622-8D18-8EEB184B3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0DCDAF1-426A-4C6C-B630-6414434186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375DC7D4-CBD0-4007-B66C-C1BA3834E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B58292EA-494C-4DBC-B46E-8F1DDE3E2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D0D2CB7B-5656-4694-AB8F-B200E0F2B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B3CBF1AD-1B6B-4CC6-AAC2-A9DFB1CDD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856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2DEE01D-7467-4594-A7E8-FF303CE1C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FCF77E04-805D-44D4-8828-13EA3B1E4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A6ED137E-B484-47A8-A7D0-AF7A1A50F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55335A27-5695-40E0-87F5-A6CFD90669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1D64514D-F345-425C-B946-46FC4E9951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D458FF56-8524-4C9E-A04F-9693F13FC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D03A7971-311B-4677-8F1D-9D74165AB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876D6AE0-B43C-4831-B070-1FBE4E9A4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92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AF13853-90CE-43E6-829B-545105213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6A6648CC-EE7A-4B3E-B2E4-913487A18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7E7EA0B4-831C-4A1D-B429-25BE16615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9A055191-B972-407E-B563-8E687F42A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382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45352FD0-3EA4-40F3-A69D-3FF997AC2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F9087A69-3B80-4781-857C-CCA0EE7C6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DEEB0097-F961-4404-BA06-E85D04CDE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14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AB3B6D4-3579-41DD-B362-5A0251AFB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FE71C35B-C531-4A70-A17F-1FEAC6D36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8908786B-95CB-41F3-BF01-FBB640311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98282A4B-3814-4EA3-BC43-316FA3BDE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B62DAAAD-049C-44FF-849F-07E220164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5C92AF8B-9A8B-4AB1-A192-B393027F1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495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72FCC3E-73CD-4F27-9070-EDD806246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8428C5D7-AC2D-436C-8FB6-9FB406EB20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5BDFE8D4-60C5-497A-B7CC-809370D4E4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7C5D79CD-F99F-483E-B569-CE4582B9C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2BE99BA3-2E05-4D02-85C1-C88599B7C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E69076B7-5EE7-4157-B4F2-5D21925B1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432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2B672679-6835-4F88-BCD9-A1A6C077E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9F6E098B-87C4-48D6-B24B-D295FA795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E3F720C9-BC71-4DF2-ACDF-5156141B64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07827-DD30-462F-A7EB-732021AC3872}" type="datetimeFigureOut">
              <a:rPr lang="en-GB" smtClean="0"/>
              <a:pPr/>
              <a:t>29/06/2021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1A8EA63-1A8A-49B7-AF0E-A6B72E3258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28D6AF9B-715E-4BCE-A868-F0924D3F1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59BC6-B83F-470E-B526-188FCF0B4403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19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ubmed.ncbi.nlm.nih.gov/33796973/" TargetMode="External"/><Relationship Id="rId2" Type="http://schemas.openxmlformats.org/officeDocument/2006/relationships/hyperlink" Target="mailto:bertrand.m@chu-toulouse.f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ubmed.ncbi.nlm.nih.gov/33796973/" TargetMode="External"/><Relationship Id="rId2" Type="http://schemas.openxmlformats.org/officeDocument/2006/relationships/hyperlink" Target="mailto:bertrand.m@chu-toulouse.f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mailto:bertrand.m@chu-toulouse.f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ubmed.ncbi.nlm.nih.gov/30764578/" TargetMode="External"/><Relationship Id="rId7" Type="http://schemas.openxmlformats.org/officeDocument/2006/relationships/image" Target="../media/image10.png"/><Relationship Id="rId2" Type="http://schemas.openxmlformats.org/officeDocument/2006/relationships/hyperlink" Target="https://pubmed.ncbi.nlm.nih.gov/25287828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pubmed.ncbi.nlm.nih.gov/29886081/" TargetMode="External"/><Relationship Id="rId4" Type="http://schemas.openxmlformats.org/officeDocument/2006/relationships/hyperlink" Target="https://pubmed.ncbi.nlm.nih.gov/30311042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8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microsoft.com/office/2007/relationships/diagramDrawing" Target="../diagrams/drawing1.xml"/><Relationship Id="rId4" Type="http://schemas.openxmlformats.org/officeDocument/2006/relationships/image" Target="../media/image9.jpeg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diagramQuickStyle" Target="../diagrams/quickStyle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diagramLayout" Target="../diagrams/layout3.xml"/><Relationship Id="rId2" Type="http://schemas.openxmlformats.org/officeDocument/2006/relationships/image" Target="../media/image7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Data" Target="../diagrams/data3.xml"/><Relationship Id="rId5" Type="http://schemas.openxmlformats.org/officeDocument/2006/relationships/diagramQuickStyle" Target="../diagrams/quickStyle2.xml"/><Relationship Id="rId15" Type="http://schemas.microsoft.com/office/2007/relationships/diagramDrawing" Target="../diagrams/drawing3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3.png"/><Relationship Id="rId14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1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493E444-720E-43C1-A283-1606F0416355}"/>
              </a:ext>
            </a:extLst>
          </p:cNvPr>
          <p:cNvSpPr/>
          <p:nvPr/>
        </p:nvSpPr>
        <p:spPr>
          <a:xfrm>
            <a:off x="5615947" y="4569575"/>
            <a:ext cx="6048672" cy="1924087"/>
          </a:xfrm>
          <a:prstGeom prst="rect">
            <a:avLst/>
          </a:prstGeom>
          <a:solidFill>
            <a:srgbClr val="8AD2E4"/>
          </a:solidFill>
          <a:ln>
            <a:solidFill>
              <a:srgbClr val="8AD2E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23E3F4B-9207-481B-8833-72537BFB7684}"/>
              </a:ext>
            </a:extLst>
          </p:cNvPr>
          <p:cNvSpPr/>
          <p:nvPr/>
        </p:nvSpPr>
        <p:spPr>
          <a:xfrm>
            <a:off x="1583499" y="1"/>
            <a:ext cx="3653024" cy="6857999"/>
          </a:xfrm>
          <a:prstGeom prst="rect">
            <a:avLst/>
          </a:prstGeom>
          <a:solidFill>
            <a:srgbClr val="5E9AAA"/>
          </a:solidFill>
          <a:ln>
            <a:solidFill>
              <a:srgbClr val="5E9AA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dirty="0">
              <a:solidFill>
                <a:srgbClr val="5E9AAA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231903" y="2372883"/>
            <a:ext cx="6960097" cy="2515029"/>
          </a:xfrm>
        </p:spPr>
        <p:txBody>
          <a:bodyPr/>
          <a:lstStyle/>
          <a:p>
            <a:pPr indent="0" algn="ctr">
              <a:buNone/>
            </a:pPr>
            <a:r>
              <a:rPr lang="fr-FR" sz="3733" b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Programme PARTAGE</a:t>
            </a:r>
          </a:p>
          <a:p>
            <a:pPr indent="0" algn="ctr">
              <a:lnSpc>
                <a:spcPct val="120000"/>
              </a:lnSpc>
              <a:buNone/>
            </a:pPr>
            <a:r>
              <a:rPr lang="fr-FR" sz="2533" b="1" i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/>
            </a:r>
            <a:br>
              <a:rPr lang="fr-FR" sz="2533" b="1" i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fr-FR" sz="2200" b="1" i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Appel à projets pour une meilleure</a:t>
            </a:r>
            <a:r>
              <a:rPr lang="fr-FR" sz="2200" b="1" i="1" dirty="0">
                <a:solidFill>
                  <a:srgbClr val="4472C4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fr-FR" sz="2200" b="1" i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P</a:t>
            </a:r>
            <a:r>
              <a:rPr lang="fr-FR" sz="2200" b="1" i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rise en ch</a:t>
            </a:r>
            <a:r>
              <a:rPr lang="fr-FR" sz="2200" b="1" i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AR</a:t>
            </a:r>
            <a:r>
              <a:rPr lang="fr-FR" sz="2200" b="1" i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ge </a:t>
            </a:r>
            <a:br>
              <a:rPr lang="fr-FR" sz="2200" b="1" i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fr-FR" sz="2200" b="1" i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des pa</a:t>
            </a:r>
            <a:r>
              <a:rPr lang="fr-FR" sz="2200" b="1" i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T</a:t>
            </a:r>
            <a:r>
              <a:rPr lang="fr-FR" sz="2200" b="1" i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ients atteints de c</a:t>
            </a:r>
            <a:r>
              <a:rPr lang="fr-FR" sz="2200" b="1" i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A</a:t>
            </a:r>
            <a:r>
              <a:rPr lang="fr-FR" sz="2200" b="1" i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ncers di</a:t>
            </a:r>
            <a:r>
              <a:rPr lang="fr-FR" sz="2200" b="1" i="1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GE</a:t>
            </a:r>
            <a:r>
              <a:rPr lang="fr-FR" sz="2200" b="1" i="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stifs</a:t>
            </a:r>
            <a:endParaRPr lang="fr-FR" sz="2200" b="1" i="1" dirty="0">
              <a:solidFill>
                <a:schemeClr val="accent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231903" y="5182141"/>
            <a:ext cx="6960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fr-FR" sz="3200" b="1" dirty="0">
                <a:solidFill>
                  <a:srgbClr val="5E9AA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Dossier de soumission</a:t>
            </a:r>
            <a:br>
              <a:rPr lang="fr-FR" sz="3200" b="1" dirty="0">
                <a:solidFill>
                  <a:srgbClr val="5E9AAA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fr-FR" sz="3200" b="1" dirty="0">
                <a:solidFill>
                  <a:srgbClr val="5E9AA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 votre projet </a:t>
            </a:r>
          </a:p>
        </p:txBody>
      </p:sp>
      <p:pic>
        <p:nvPicPr>
          <p:cNvPr id="39938" name="Picture 2" descr="Résultat de recherche d'images pour &quot;servier&quot;">
            <a:extLst>
              <a:ext uri="{FF2B5EF4-FFF2-40B4-BE49-F238E27FC236}">
                <a16:creationId xmlns:a16="http://schemas.microsoft.com/office/drawing/2014/main" xmlns="" id="{F7DC3D23-3143-4A6B-9E32-A25DFB538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856" y="2180862"/>
            <a:ext cx="2659245" cy="90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 de texte 2">
            <a:extLst>
              <a:ext uri="{FF2B5EF4-FFF2-40B4-BE49-F238E27FC236}">
                <a16:creationId xmlns:a16="http://schemas.microsoft.com/office/drawing/2014/main" xmlns="" id="{C8104980-36D8-42A5-886F-703EF4A91F7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0865469" y="5439031"/>
            <a:ext cx="2495434" cy="34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fr-FR" sz="1050" dirty="0">
                <a:solidFill>
                  <a:srgbClr val="576E7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20 LN 2113 BF – Octobre 2020</a:t>
            </a:r>
            <a:endParaRPr lang="fr-FR" sz="1200" dirty="0">
              <a:effectLst/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427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" name="Diagramme 11"/>
          <p:cNvGraphicFramePr/>
          <p:nvPr>
            <p:extLst>
              <p:ext uri="{D42A27DB-BD31-4B8C-83A1-F6EECF244321}">
                <p14:modId xmlns:p14="http://schemas.microsoft.com/office/powerpoint/2010/main" val="4177042689"/>
              </p:ext>
            </p:extLst>
          </p:nvPr>
        </p:nvGraphicFramePr>
        <p:xfrm>
          <a:off x="1864427" y="1377538"/>
          <a:ext cx="8083404" cy="5132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2" descr="Validé demain samedi au WCC La couarde - Le blog de la Funcup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498" y="2384797"/>
            <a:ext cx="1059610" cy="53313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\\postes.chu-toulouse.fr\users$\01889189\Bureau\Capture chargement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119" y="2415590"/>
            <a:ext cx="940817" cy="56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\\postes.chu-toulouse.fr\users$\01889189\Bureau\Capture chargement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789" y="2384797"/>
            <a:ext cx="940817" cy="56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\\postes.chu-toulouse.fr\users$\01889189\Bureau\Capture chargement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972" y="4325092"/>
            <a:ext cx="940817" cy="56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188699" y="441758"/>
            <a:ext cx="55572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B0F0"/>
                </a:solidFill>
                <a:ea typeface="Roboto" panose="02000000000000000000" pitchFamily="2" charset="0"/>
              </a:rPr>
              <a:t>Étapes clés / </a:t>
            </a:r>
            <a:r>
              <a:rPr lang="fr-FR" sz="3200" b="1" dirty="0" smtClean="0">
                <a:solidFill>
                  <a:srgbClr val="52E547"/>
                </a:solidFill>
                <a:ea typeface="Roboto" panose="02000000000000000000" pitchFamily="2" charset="0"/>
              </a:rPr>
              <a:t>État d’avancement</a:t>
            </a:r>
          </a:p>
        </p:txBody>
      </p:sp>
      <p:sp>
        <p:nvSpPr>
          <p:cNvPr id="11" name="Étoile à 8 branches 10"/>
          <p:cNvSpPr/>
          <p:nvPr/>
        </p:nvSpPr>
        <p:spPr>
          <a:xfrm>
            <a:off x="6246422" y="4370119"/>
            <a:ext cx="878773" cy="439388"/>
          </a:xfrm>
          <a:prstGeom prst="star8">
            <a:avLst/>
          </a:prstGeom>
          <a:solidFill>
            <a:srgbClr val="52E547"/>
          </a:solidFill>
          <a:ln>
            <a:solidFill>
              <a:srgbClr val="64AE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2022</a:t>
            </a:r>
            <a:endParaRPr lang="fr-FR" sz="1600" dirty="0"/>
          </a:p>
        </p:txBody>
      </p:sp>
      <p:sp>
        <p:nvSpPr>
          <p:cNvPr id="17" name="Étoile à 8 branches 16"/>
          <p:cNvSpPr/>
          <p:nvPr/>
        </p:nvSpPr>
        <p:spPr>
          <a:xfrm>
            <a:off x="3465618" y="4356265"/>
            <a:ext cx="878773" cy="439388"/>
          </a:xfrm>
          <a:prstGeom prst="star8">
            <a:avLst/>
          </a:prstGeom>
          <a:solidFill>
            <a:srgbClr val="52E547"/>
          </a:solidFill>
          <a:ln>
            <a:solidFill>
              <a:srgbClr val="64AE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2022</a:t>
            </a:r>
            <a:endParaRPr lang="fr-FR" sz="1600" dirty="0"/>
          </a:p>
        </p:txBody>
      </p:sp>
      <p:sp>
        <p:nvSpPr>
          <p:cNvPr id="18" name="Étoile à 8 branches 17"/>
          <p:cNvSpPr/>
          <p:nvPr/>
        </p:nvSpPr>
        <p:spPr>
          <a:xfrm>
            <a:off x="3570517" y="6304316"/>
            <a:ext cx="878773" cy="439388"/>
          </a:xfrm>
          <a:prstGeom prst="star8">
            <a:avLst/>
          </a:prstGeom>
          <a:solidFill>
            <a:srgbClr val="52E547"/>
          </a:solidFill>
          <a:ln>
            <a:solidFill>
              <a:srgbClr val="64AE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2022</a:t>
            </a:r>
            <a:endParaRPr lang="fr-FR" sz="1600" dirty="0"/>
          </a:p>
        </p:txBody>
      </p:sp>
      <p:sp>
        <p:nvSpPr>
          <p:cNvPr id="19" name="Étoile à 8 branches 18"/>
          <p:cNvSpPr/>
          <p:nvPr/>
        </p:nvSpPr>
        <p:spPr>
          <a:xfrm>
            <a:off x="6361218" y="6266213"/>
            <a:ext cx="878773" cy="439388"/>
          </a:xfrm>
          <a:prstGeom prst="star8">
            <a:avLst/>
          </a:prstGeom>
          <a:solidFill>
            <a:srgbClr val="52E547"/>
          </a:solidFill>
          <a:ln>
            <a:solidFill>
              <a:srgbClr val="64AE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2022</a:t>
            </a:r>
            <a:endParaRPr lang="fr-FR" sz="1600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51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21723" y="177422"/>
            <a:ext cx="9692020" cy="5649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00B0F0"/>
                </a:solidFill>
                <a:ea typeface="Roboto" panose="02000000000000000000" pitchFamily="2" charset="0"/>
              </a:rPr>
              <a:t>Calendrier prévisionnel</a:t>
            </a:r>
          </a:p>
          <a:p>
            <a:pPr marL="0" indent="0" algn="ctr">
              <a:buNone/>
            </a:pPr>
            <a:endParaRPr lang="fr-FR" sz="3200" b="1" u="sng" dirty="0" smtClean="0">
              <a:solidFill>
                <a:srgbClr val="00B0F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2427153011"/>
              </p:ext>
            </p:extLst>
          </p:nvPr>
        </p:nvGraphicFramePr>
        <p:xfrm>
          <a:off x="559547" y="914403"/>
          <a:ext cx="9021170" cy="5926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11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06582" y="456161"/>
            <a:ext cx="10647218" cy="5320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00B0F0"/>
                </a:solidFill>
              </a:rPr>
              <a:t>Budget </a:t>
            </a:r>
          </a:p>
          <a:p>
            <a:pPr marL="0" indent="0" algn="ctr">
              <a:buNone/>
            </a:pPr>
            <a:endParaRPr lang="fr-FR" sz="32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798761"/>
              </p:ext>
            </p:extLst>
          </p:nvPr>
        </p:nvGraphicFramePr>
        <p:xfrm>
          <a:off x="2177935" y="1413626"/>
          <a:ext cx="7774942" cy="4444133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8874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874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3915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</a:t>
                      </a:r>
                      <a:r>
                        <a:rPr lang="fr-FR" dirty="0" smtClean="0"/>
                        <a:t>COÛT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03189">
                <a:tc>
                  <a:txBody>
                    <a:bodyPr/>
                    <a:lstStyle/>
                    <a:p>
                      <a:r>
                        <a:rPr lang="fr-FR" dirty="0" smtClean="0"/>
                        <a:t>5 Licences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Botdesign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smtClean="0"/>
                        <a:t>soignant </a:t>
                      </a:r>
                      <a:r>
                        <a:rPr lang="fr-FR" baseline="0" dirty="0" smtClean="0"/>
                        <a:t>(2 médecins, 2 </a:t>
                      </a:r>
                      <a:r>
                        <a:rPr lang="fr-FR" baseline="0" dirty="0" smtClean="0"/>
                        <a:t>IDE, </a:t>
                      </a:r>
                      <a:r>
                        <a:rPr lang="fr-FR" baseline="0" dirty="0" smtClean="0"/>
                        <a:t>1 </a:t>
                      </a:r>
                      <a:r>
                        <a:rPr lang="fr-FR" baseline="0" dirty="0" err="1" smtClean="0"/>
                        <a:t>diet</a:t>
                      </a:r>
                      <a:r>
                        <a:rPr lang="fr-FR" baseline="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(</a:t>
                      </a:r>
                      <a:r>
                        <a:rPr lang="fr-FR" dirty="0" err="1" smtClean="0"/>
                        <a:t>cf</a:t>
                      </a:r>
                      <a:r>
                        <a:rPr lang="fr-FR" dirty="0" smtClean="0"/>
                        <a:t> annexe</a:t>
                      </a:r>
                      <a:r>
                        <a:rPr lang="fr-FR" baseline="0" dirty="0" smtClean="0"/>
                        <a:t> 3 devis)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12830 euros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9150">
                <a:tc>
                  <a:txBody>
                    <a:bodyPr/>
                    <a:lstStyle/>
                    <a:p>
                      <a:r>
                        <a:rPr lang="fr-FR" dirty="0" smtClean="0"/>
                        <a:t>Création </a:t>
                      </a:r>
                      <a:r>
                        <a:rPr lang="fr-FR" dirty="0" smtClean="0"/>
                        <a:t>de contenus patients ( vidéos)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1000 </a:t>
                      </a:r>
                      <a:r>
                        <a:rPr lang="fr-FR" dirty="0" smtClean="0"/>
                        <a:t>euros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83414">
                <a:tc>
                  <a:txBody>
                    <a:bodyPr/>
                    <a:lstStyle/>
                    <a:p>
                      <a:r>
                        <a:rPr lang="fr-FR" dirty="0" smtClean="0"/>
                        <a:t>Papeterie (flyers , QR code, Poster en</a:t>
                      </a:r>
                      <a:r>
                        <a:rPr lang="fr-FR" baseline="0" dirty="0" smtClean="0"/>
                        <a:t> salle d’attente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500 </a:t>
                      </a:r>
                      <a:r>
                        <a:rPr lang="fr-FR" dirty="0" smtClean="0"/>
                        <a:t>euros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9150">
                <a:tc>
                  <a:txBody>
                    <a:bodyPr/>
                    <a:lstStyle/>
                    <a:p>
                      <a:r>
                        <a:rPr lang="fr-FR" dirty="0" smtClean="0"/>
                        <a:t>Tablette</a:t>
                      </a:r>
                      <a:r>
                        <a:rPr lang="fr-FR" baseline="0" dirty="0" smtClean="0"/>
                        <a:t> de présentation de la plateforme au patient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500 euros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9150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14830 euros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7038" y="197643"/>
            <a:ext cx="9127067" cy="58447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600" b="1" dirty="0" smtClean="0">
                <a:solidFill>
                  <a:srgbClr val="00B0F0"/>
                </a:solidFill>
                <a:ea typeface="Roboto" panose="02000000000000000000" pitchFamily="2" charset="0"/>
              </a:rPr>
              <a:t>Facteurs clés de succès </a:t>
            </a:r>
            <a:r>
              <a:rPr lang="fr-FR" sz="3600" b="1" dirty="0" smtClean="0">
                <a:solidFill>
                  <a:srgbClr val="00B0F0"/>
                </a:solidFill>
                <a:ea typeface="Roboto" panose="02000000000000000000" pitchFamily="2" charset="0"/>
              </a:rPr>
              <a:t>O</a:t>
            </a:r>
            <a:r>
              <a:rPr lang="fr-FR" sz="2400" b="1" dirty="0" smtClean="0">
                <a:solidFill>
                  <a:srgbClr val="00B0F0"/>
                </a:solidFill>
                <a:ea typeface="Roboto" panose="02000000000000000000" pitchFamily="2" charset="0"/>
              </a:rPr>
              <a:t>2</a:t>
            </a:r>
            <a:r>
              <a:rPr lang="fr-FR" sz="3600" b="1" dirty="0" smtClean="0">
                <a:solidFill>
                  <a:srgbClr val="00B0F0"/>
                </a:solidFill>
                <a:ea typeface="Roboto" panose="02000000000000000000" pitchFamily="2" charset="0"/>
              </a:rPr>
              <a:t>PEN</a:t>
            </a:r>
          </a:p>
          <a:p>
            <a:pPr marL="0" indent="0" algn="ctr">
              <a:buNone/>
            </a:pPr>
            <a:endParaRPr lang="fr-FR" sz="3600" b="1" dirty="0" smtClean="0">
              <a:solidFill>
                <a:srgbClr val="00B0F0"/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endParaRPr lang="fr-FR" sz="1900" b="1" u="sng" dirty="0" smtClean="0">
              <a:solidFill>
                <a:srgbClr val="00B0F0"/>
              </a:solidFill>
              <a:ea typeface="Roboto" panose="02000000000000000000" pitchFamily="2" charset="0"/>
            </a:endParaRPr>
          </a:p>
          <a:p>
            <a:endParaRPr lang="fr-FR" sz="2000" u="sng" dirty="0">
              <a:solidFill>
                <a:srgbClr val="65B3C6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1624586384"/>
              </p:ext>
            </p:extLst>
          </p:nvPr>
        </p:nvGraphicFramePr>
        <p:xfrm>
          <a:off x="185597" y="967548"/>
          <a:ext cx="10712786" cy="5720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80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31520" y="448887"/>
            <a:ext cx="10622280" cy="572807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b="1" dirty="0" smtClean="0">
                <a:solidFill>
                  <a:srgbClr val="00B0F0"/>
                </a:solidFill>
              </a:rPr>
              <a:t>Annexe </a:t>
            </a:r>
            <a:r>
              <a:rPr lang="fr-FR" b="1" dirty="0" smtClean="0">
                <a:solidFill>
                  <a:srgbClr val="00B0F0"/>
                </a:solidFill>
              </a:rPr>
              <a:t>1: publication en lien avec la thématique</a:t>
            </a:r>
            <a:endParaRPr lang="fr-FR" b="1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fr-FR" sz="800" b="1" dirty="0" smtClean="0">
              <a:solidFill>
                <a:srgbClr val="00B0F0"/>
              </a:solidFill>
            </a:endParaRPr>
          </a:p>
          <a:p>
            <a:pPr lvl="0">
              <a:buFont typeface="Calibri" panose="020F0502020204030204" pitchFamily="34" charset="0"/>
              <a:buChar char="­"/>
            </a:pPr>
            <a:r>
              <a:rPr lang="fr-FR" sz="1100" dirty="0"/>
              <a:t>Neuzillet C, </a:t>
            </a:r>
            <a:r>
              <a:rPr lang="fr-FR" sz="1100" dirty="0" err="1"/>
              <a:t>Anota</a:t>
            </a:r>
            <a:r>
              <a:rPr lang="fr-FR" sz="1100" dirty="0"/>
              <a:t> A, </a:t>
            </a:r>
            <a:r>
              <a:rPr lang="fr-FR" sz="1100" dirty="0" err="1"/>
              <a:t>Foucaut</a:t>
            </a:r>
            <a:r>
              <a:rPr lang="fr-FR" sz="1100" dirty="0"/>
              <a:t> AM, </a:t>
            </a:r>
            <a:r>
              <a:rPr lang="fr-FR" sz="1100" dirty="0" err="1"/>
              <a:t>Védie</a:t>
            </a:r>
            <a:r>
              <a:rPr lang="fr-FR" sz="1100" dirty="0"/>
              <a:t> AL, </a:t>
            </a:r>
            <a:r>
              <a:rPr lang="fr-FR" sz="1100" dirty="0" err="1"/>
              <a:t>Antoun</a:t>
            </a:r>
            <a:r>
              <a:rPr lang="fr-FR" sz="1100" dirty="0"/>
              <a:t> S, </a:t>
            </a:r>
            <a:r>
              <a:rPr lang="fr-FR" sz="1100" dirty="0" err="1"/>
              <a:t>Barnoud</a:t>
            </a:r>
            <a:r>
              <a:rPr lang="fr-FR" sz="1100" dirty="0"/>
              <a:t> D, </a:t>
            </a:r>
            <a:r>
              <a:rPr lang="fr-FR" sz="1100" dirty="0" err="1"/>
              <a:t>Bouleuc</a:t>
            </a:r>
            <a:r>
              <a:rPr lang="fr-FR" sz="1100" dirty="0"/>
              <a:t> C, </a:t>
            </a:r>
            <a:r>
              <a:rPr lang="fr-FR" sz="1100" dirty="0" err="1"/>
              <a:t>Chorin</a:t>
            </a:r>
            <a:r>
              <a:rPr lang="fr-FR" sz="1100" dirty="0"/>
              <a:t> F, Cottet V, Fontaine E, </a:t>
            </a:r>
            <a:r>
              <a:rPr lang="fr-FR" sz="1100" dirty="0" err="1"/>
              <a:t>Garabige</a:t>
            </a:r>
            <a:r>
              <a:rPr lang="fr-FR" sz="1100" dirty="0"/>
              <a:t> V, </a:t>
            </a:r>
            <a:r>
              <a:rPr lang="fr-FR" sz="1100" dirty="0" err="1"/>
              <a:t>Hébuterne</a:t>
            </a:r>
            <a:r>
              <a:rPr lang="fr-FR" sz="1100" dirty="0"/>
              <a:t> X, Huguet F, Lièvre A, Marchal T, Mouillot T, </a:t>
            </a:r>
            <a:r>
              <a:rPr lang="fr-FR" sz="1100" dirty="0" err="1"/>
              <a:t>Peschaud</a:t>
            </a:r>
            <a:r>
              <a:rPr lang="fr-FR" sz="1100" dirty="0"/>
              <a:t> F, </a:t>
            </a:r>
            <a:r>
              <a:rPr lang="fr-FR" sz="1100" dirty="0" err="1"/>
              <a:t>Quilliot</a:t>
            </a:r>
            <a:r>
              <a:rPr lang="fr-FR" sz="1100" dirty="0"/>
              <a:t> D, </a:t>
            </a:r>
            <a:r>
              <a:rPr lang="fr-FR" sz="1100" dirty="0" err="1"/>
              <a:t>Raynard</a:t>
            </a:r>
            <a:r>
              <a:rPr lang="fr-FR" sz="1100" dirty="0"/>
              <a:t> B, Schneider S, </a:t>
            </a:r>
            <a:r>
              <a:rPr lang="fr-FR" sz="1100" dirty="0" err="1"/>
              <a:t>Scotté</a:t>
            </a:r>
            <a:r>
              <a:rPr lang="fr-FR" sz="1100" dirty="0"/>
              <a:t> F, </a:t>
            </a:r>
            <a:r>
              <a:rPr lang="fr-FR" sz="1100" dirty="0" err="1"/>
              <a:t>Vansteene</a:t>
            </a:r>
            <a:r>
              <a:rPr lang="fr-FR" sz="1100" dirty="0"/>
              <a:t> D, Mariani P, Bouché O, Joly F. Nutrition and </a:t>
            </a:r>
            <a:r>
              <a:rPr lang="fr-FR" sz="1100" dirty="0" err="1"/>
              <a:t>physical</a:t>
            </a:r>
            <a:r>
              <a:rPr lang="fr-FR" sz="1100" dirty="0"/>
              <a:t> </a:t>
            </a:r>
            <a:r>
              <a:rPr lang="fr-FR" sz="1100" dirty="0" err="1"/>
              <a:t>activity</a:t>
            </a:r>
            <a:r>
              <a:rPr lang="fr-FR" sz="1100" dirty="0"/>
              <a:t>: French </a:t>
            </a:r>
            <a:r>
              <a:rPr lang="fr-FR" sz="1100" dirty="0" err="1"/>
              <a:t>intergroup</a:t>
            </a:r>
            <a:r>
              <a:rPr lang="fr-FR" sz="1100" dirty="0"/>
              <a:t> </a:t>
            </a:r>
            <a:r>
              <a:rPr lang="fr-FR" sz="1100" dirty="0" err="1"/>
              <a:t>clinical</a:t>
            </a:r>
            <a:r>
              <a:rPr lang="fr-FR" sz="1100" dirty="0"/>
              <a:t> practice guidelines for </a:t>
            </a:r>
            <a:r>
              <a:rPr lang="fr-FR" sz="1100" dirty="0" err="1"/>
              <a:t>diagnosis</a:t>
            </a:r>
            <a:r>
              <a:rPr lang="fr-FR" sz="1100" dirty="0"/>
              <a:t>, </a:t>
            </a:r>
            <a:r>
              <a:rPr lang="fr-FR" sz="1100" dirty="0" err="1"/>
              <a:t>treatment</a:t>
            </a:r>
            <a:r>
              <a:rPr lang="fr-FR" sz="1100" dirty="0"/>
              <a:t> and </a:t>
            </a:r>
            <a:r>
              <a:rPr lang="fr-FR" sz="1100" dirty="0" err="1"/>
              <a:t>follow</a:t>
            </a:r>
            <a:r>
              <a:rPr lang="fr-FR" sz="1100" dirty="0"/>
              <a:t>-up (SNFGE, FFCD, GERCOR, UNICANCER, SFCD, SFED, SFRO, ACHBT, AFC, SFP-APA, SFNCM, AFSOS). BMJ Support </a:t>
            </a:r>
            <a:r>
              <a:rPr lang="fr-FR" sz="1100" dirty="0" err="1"/>
              <a:t>Palliat</a:t>
            </a:r>
            <a:r>
              <a:rPr lang="fr-FR" sz="1100" dirty="0"/>
              <a:t> Care. 2020 </a:t>
            </a:r>
            <a:r>
              <a:rPr lang="fr-FR" sz="1100" dirty="0" err="1"/>
              <a:t>Nov</a:t>
            </a:r>
            <a:r>
              <a:rPr lang="fr-FR" sz="1100" dirty="0"/>
              <a:t> </a:t>
            </a:r>
            <a:endParaRPr lang="fr-FR" sz="1100" dirty="0" smtClean="0"/>
          </a:p>
          <a:p>
            <a:pPr lvl="0">
              <a:buFont typeface="Calibri" panose="020F0502020204030204" pitchFamily="34" charset="0"/>
              <a:buChar char="­"/>
            </a:pPr>
            <a:r>
              <a:rPr lang="fr-FR" sz="1100" dirty="0" smtClean="0">
                <a:solidFill>
                  <a:prstClr val="black"/>
                </a:solidFill>
              </a:rPr>
              <a:t>Impact </a:t>
            </a:r>
            <a:r>
              <a:rPr lang="fr-FR" sz="1100" dirty="0">
                <a:solidFill>
                  <a:prstClr val="black"/>
                </a:solidFill>
              </a:rPr>
              <a:t>d’une prise en charge nutritionnelle et diététique précoce et active sur les toxicités de grade 3 ou plus des chimiothérapies et thérapies ciblées chez des patients traités en première ligne pour cancer colorectal métastatique non </a:t>
            </a:r>
            <a:r>
              <a:rPr lang="fr-FR" sz="1100" dirty="0" err="1">
                <a:solidFill>
                  <a:prstClr val="black"/>
                </a:solidFill>
              </a:rPr>
              <a:t>résécable</a:t>
            </a:r>
            <a:r>
              <a:rPr lang="fr-FR" sz="1100" dirty="0">
                <a:solidFill>
                  <a:prstClr val="black"/>
                </a:solidFill>
              </a:rPr>
              <a:t> : Étude CHIMIODIET</a:t>
            </a:r>
          </a:p>
          <a:p>
            <a:pPr lvl="0">
              <a:buFont typeface="Calibri" panose="020F0502020204030204" pitchFamily="34" charset="0"/>
              <a:buChar char="­"/>
            </a:pPr>
            <a:r>
              <a:rPr lang="en-US" sz="1100" dirty="0" err="1" smtClean="0">
                <a:solidFill>
                  <a:prstClr val="black"/>
                </a:solidFill>
              </a:rPr>
              <a:t>Ravasco</a:t>
            </a:r>
            <a:r>
              <a:rPr lang="en-US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>
                <a:solidFill>
                  <a:prstClr val="black"/>
                </a:solidFill>
              </a:rPr>
              <a:t>P, Monteiro-</a:t>
            </a:r>
            <a:r>
              <a:rPr lang="en-US" sz="1100" dirty="0" err="1">
                <a:solidFill>
                  <a:prstClr val="black"/>
                </a:solidFill>
              </a:rPr>
              <a:t>Grillo</a:t>
            </a:r>
            <a:r>
              <a:rPr lang="en-US" sz="1100" dirty="0">
                <a:solidFill>
                  <a:prstClr val="black"/>
                </a:solidFill>
              </a:rPr>
              <a:t> I, Vidal PM, Camilo ME. Dietary counseling improves patient outcomes: a prospective, randomized, controlled trial in colorectal cancer patients undergoing radiotherapy. </a:t>
            </a:r>
            <a:r>
              <a:rPr lang="fr-FR" sz="1100" dirty="0">
                <a:solidFill>
                  <a:prstClr val="black"/>
                </a:solidFill>
              </a:rPr>
              <a:t>J Clin </a:t>
            </a:r>
            <a:r>
              <a:rPr lang="fr-FR" sz="1100" dirty="0" err="1">
                <a:solidFill>
                  <a:prstClr val="black"/>
                </a:solidFill>
              </a:rPr>
              <a:t>Oncol</a:t>
            </a:r>
            <a:r>
              <a:rPr lang="fr-FR" sz="1100" dirty="0">
                <a:solidFill>
                  <a:prstClr val="black"/>
                </a:solidFill>
              </a:rPr>
              <a:t>. 2005 Mar 1;23(7):1431-8. </a:t>
            </a:r>
            <a:r>
              <a:rPr lang="fr-FR" sz="1100" dirty="0" err="1">
                <a:solidFill>
                  <a:prstClr val="black"/>
                </a:solidFill>
              </a:rPr>
              <a:t>doi</a:t>
            </a:r>
            <a:r>
              <a:rPr lang="fr-FR" sz="1100" dirty="0">
                <a:solidFill>
                  <a:prstClr val="black"/>
                </a:solidFill>
              </a:rPr>
              <a:t>: 10.1200/JCO.2005.02.054. </a:t>
            </a:r>
            <a:r>
              <a:rPr lang="fr-FR" sz="1100" dirty="0" err="1">
                <a:solidFill>
                  <a:prstClr val="black"/>
                </a:solidFill>
              </a:rPr>
              <a:t>Epub</a:t>
            </a:r>
            <a:r>
              <a:rPr lang="fr-FR" sz="1100" dirty="0">
                <a:solidFill>
                  <a:prstClr val="black"/>
                </a:solidFill>
              </a:rPr>
              <a:t> 2005 Jan 31. PMID: 15684319.</a:t>
            </a:r>
          </a:p>
          <a:p>
            <a:pPr lvl="0">
              <a:buFont typeface="Calibri" panose="020F0502020204030204" pitchFamily="34" charset="0"/>
              <a:buChar char="­"/>
            </a:pPr>
            <a:r>
              <a:rPr lang="fr-FR" sz="1100" dirty="0" err="1" smtClean="0">
                <a:solidFill>
                  <a:prstClr val="black"/>
                </a:solidFill>
              </a:rPr>
              <a:t>Ravasco</a:t>
            </a:r>
            <a:r>
              <a:rPr lang="fr-FR" sz="1100" dirty="0" smtClean="0">
                <a:solidFill>
                  <a:prstClr val="black"/>
                </a:solidFill>
              </a:rPr>
              <a:t> </a:t>
            </a:r>
            <a:r>
              <a:rPr lang="fr-FR" sz="1100" dirty="0">
                <a:solidFill>
                  <a:prstClr val="black"/>
                </a:solidFill>
              </a:rPr>
              <a:t>P, Monteiro-Grillo I, Camilo M. </a:t>
            </a:r>
            <a:r>
              <a:rPr lang="fr-FR" sz="1100" dirty="0" err="1">
                <a:solidFill>
                  <a:prstClr val="black"/>
                </a:solidFill>
              </a:rPr>
              <a:t>Individualized</a:t>
            </a:r>
            <a:r>
              <a:rPr lang="fr-FR" sz="1100" dirty="0">
                <a:solidFill>
                  <a:prstClr val="black"/>
                </a:solidFill>
              </a:rPr>
              <a:t> nutrition intervention </a:t>
            </a:r>
            <a:r>
              <a:rPr lang="fr-FR" sz="1100" dirty="0" err="1">
                <a:solidFill>
                  <a:prstClr val="black"/>
                </a:solidFill>
              </a:rPr>
              <a:t>is</a:t>
            </a:r>
            <a:r>
              <a:rPr lang="fr-FR" sz="1100" dirty="0">
                <a:solidFill>
                  <a:prstClr val="black"/>
                </a:solidFill>
              </a:rPr>
              <a:t> of major </a:t>
            </a:r>
            <a:r>
              <a:rPr lang="fr-FR" sz="1100" dirty="0" err="1">
                <a:solidFill>
                  <a:prstClr val="black"/>
                </a:solidFill>
              </a:rPr>
              <a:t>benefit</a:t>
            </a:r>
            <a:r>
              <a:rPr lang="fr-FR" sz="1100" dirty="0">
                <a:solidFill>
                  <a:prstClr val="black"/>
                </a:solidFill>
              </a:rPr>
              <a:t> to colorectal cancer patients: long-</a:t>
            </a:r>
            <a:r>
              <a:rPr lang="fr-FR" sz="1100" dirty="0" err="1">
                <a:solidFill>
                  <a:prstClr val="black"/>
                </a:solidFill>
              </a:rPr>
              <a:t>term</a:t>
            </a:r>
            <a:r>
              <a:rPr lang="fr-FR" sz="1100" dirty="0">
                <a:solidFill>
                  <a:prstClr val="black"/>
                </a:solidFill>
              </a:rPr>
              <a:t> </a:t>
            </a:r>
            <a:r>
              <a:rPr lang="fr-FR" sz="1100" dirty="0" err="1">
                <a:solidFill>
                  <a:prstClr val="black"/>
                </a:solidFill>
              </a:rPr>
              <a:t>follow</a:t>
            </a:r>
            <a:r>
              <a:rPr lang="fr-FR" sz="1100" dirty="0">
                <a:solidFill>
                  <a:prstClr val="black"/>
                </a:solidFill>
              </a:rPr>
              <a:t>-up of a </a:t>
            </a:r>
            <a:r>
              <a:rPr lang="fr-FR" sz="1100" dirty="0" err="1">
                <a:solidFill>
                  <a:prstClr val="black"/>
                </a:solidFill>
              </a:rPr>
              <a:t>randomized</a:t>
            </a:r>
            <a:r>
              <a:rPr lang="fr-FR" sz="1100" dirty="0">
                <a:solidFill>
                  <a:prstClr val="black"/>
                </a:solidFill>
              </a:rPr>
              <a:t> </a:t>
            </a:r>
            <a:r>
              <a:rPr lang="fr-FR" sz="1100" dirty="0" err="1">
                <a:solidFill>
                  <a:prstClr val="black"/>
                </a:solidFill>
              </a:rPr>
              <a:t>controlled</a:t>
            </a:r>
            <a:r>
              <a:rPr lang="fr-FR" sz="1100" dirty="0">
                <a:solidFill>
                  <a:prstClr val="black"/>
                </a:solidFill>
              </a:rPr>
              <a:t> trial of </a:t>
            </a:r>
            <a:r>
              <a:rPr lang="fr-FR" sz="1100" dirty="0" err="1">
                <a:solidFill>
                  <a:prstClr val="black"/>
                </a:solidFill>
              </a:rPr>
              <a:t>nutritional</a:t>
            </a:r>
            <a:r>
              <a:rPr lang="fr-FR" sz="1100" dirty="0">
                <a:solidFill>
                  <a:prstClr val="black"/>
                </a:solidFill>
              </a:rPr>
              <a:t> </a:t>
            </a:r>
            <a:r>
              <a:rPr lang="fr-FR" sz="1100" dirty="0" err="1">
                <a:solidFill>
                  <a:prstClr val="black"/>
                </a:solidFill>
              </a:rPr>
              <a:t>therapy</a:t>
            </a:r>
            <a:r>
              <a:rPr lang="fr-FR" sz="1100" dirty="0">
                <a:solidFill>
                  <a:prstClr val="black"/>
                </a:solidFill>
              </a:rPr>
              <a:t>. Am J Clin </a:t>
            </a:r>
            <a:r>
              <a:rPr lang="fr-FR" sz="1100" dirty="0" err="1">
                <a:solidFill>
                  <a:prstClr val="black"/>
                </a:solidFill>
              </a:rPr>
              <a:t>Nutr</a:t>
            </a:r>
            <a:r>
              <a:rPr lang="fr-FR" sz="1100" dirty="0">
                <a:solidFill>
                  <a:prstClr val="black"/>
                </a:solidFill>
              </a:rPr>
              <a:t>. 2012 Dec;96(6):1346-53. </a:t>
            </a:r>
            <a:r>
              <a:rPr lang="fr-FR" sz="1100" dirty="0" err="1">
                <a:solidFill>
                  <a:prstClr val="black"/>
                </a:solidFill>
              </a:rPr>
              <a:t>doi</a:t>
            </a:r>
            <a:r>
              <a:rPr lang="fr-FR" sz="1100" dirty="0">
                <a:solidFill>
                  <a:prstClr val="black"/>
                </a:solidFill>
              </a:rPr>
              <a:t>: 10.3945/ajcn.111.018838. </a:t>
            </a:r>
            <a:r>
              <a:rPr lang="fr-FR" sz="1100" dirty="0" err="1">
                <a:solidFill>
                  <a:prstClr val="black"/>
                </a:solidFill>
              </a:rPr>
              <a:t>Epub</a:t>
            </a:r>
            <a:r>
              <a:rPr lang="fr-FR" sz="1100" dirty="0">
                <a:solidFill>
                  <a:prstClr val="black"/>
                </a:solidFill>
              </a:rPr>
              <a:t> 2012 </a:t>
            </a:r>
            <a:r>
              <a:rPr lang="fr-FR" sz="1100" dirty="0" err="1">
                <a:solidFill>
                  <a:prstClr val="black"/>
                </a:solidFill>
              </a:rPr>
              <a:t>Nov</a:t>
            </a:r>
            <a:r>
              <a:rPr lang="fr-FR" sz="1100" dirty="0">
                <a:solidFill>
                  <a:prstClr val="black"/>
                </a:solidFill>
              </a:rPr>
              <a:t> 7. PMID: 23134880</a:t>
            </a:r>
            <a:r>
              <a:rPr lang="fr-FR" sz="1100" dirty="0" smtClean="0">
                <a:solidFill>
                  <a:prstClr val="black"/>
                </a:solidFill>
              </a:rPr>
              <a:t>.</a:t>
            </a:r>
            <a:endParaRPr lang="fr-FR" sz="1100" dirty="0">
              <a:solidFill>
                <a:prstClr val="black"/>
              </a:solidFill>
            </a:endParaRPr>
          </a:p>
          <a:p>
            <a:pPr>
              <a:buFont typeface="Calibri" panose="020F0502020204030204" pitchFamily="34" charset="0"/>
              <a:buChar char="­"/>
            </a:pPr>
            <a:r>
              <a:rPr lang="en-US" sz="1100" dirty="0" err="1" smtClean="0"/>
              <a:t>Magalhães</a:t>
            </a:r>
            <a:r>
              <a:rPr lang="en-US" sz="1100" dirty="0" smtClean="0"/>
              <a:t> B,  </a:t>
            </a:r>
            <a:r>
              <a:rPr lang="en-US" sz="1100" dirty="0" err="1"/>
              <a:t>Fernandes</a:t>
            </a:r>
            <a:r>
              <a:rPr lang="en-US" sz="1100" dirty="0"/>
              <a:t> C, Martinez-</a:t>
            </a:r>
            <a:r>
              <a:rPr lang="en-US" sz="1100" dirty="0" err="1"/>
              <a:t>Galiano</a:t>
            </a:r>
            <a:r>
              <a:rPr lang="en-US" sz="1100" dirty="0"/>
              <a:t> JM, Santos C. Exploring the use of Mobile applications by cancer patients undergoing chemotherapy: A scoping review. </a:t>
            </a:r>
            <a:r>
              <a:rPr lang="en-US" sz="1100" dirty="0" err="1"/>
              <a:t>Int</a:t>
            </a:r>
            <a:r>
              <a:rPr lang="en-US" sz="1100" dirty="0"/>
              <a:t> J Med Inform. 2020 Dec;144:104293. </a:t>
            </a:r>
            <a:r>
              <a:rPr lang="en-US" sz="1100" dirty="0" err="1"/>
              <a:t>doi</a:t>
            </a:r>
            <a:r>
              <a:rPr lang="en-US" sz="1100" dirty="0"/>
              <a:t>: 10.1016/j.ijmedinf.2020.104293. </a:t>
            </a:r>
            <a:r>
              <a:rPr lang="en-US" sz="1100" dirty="0" err="1"/>
              <a:t>Epub</a:t>
            </a:r>
            <a:r>
              <a:rPr lang="en-US" sz="1100" dirty="0"/>
              <a:t> 2020 Oct 6. </a:t>
            </a:r>
            <a:r>
              <a:rPr lang="fr-FR" sz="1100" dirty="0"/>
              <a:t>PMID: 33091832.</a:t>
            </a:r>
          </a:p>
          <a:p>
            <a:pPr>
              <a:buFont typeface="Calibri" panose="020F0502020204030204" pitchFamily="34" charset="0"/>
              <a:buChar char="­"/>
            </a:pPr>
            <a:r>
              <a:rPr lang="en-US" sz="1100" dirty="0" smtClean="0"/>
              <a:t>Coleman </a:t>
            </a:r>
            <a:r>
              <a:rPr lang="en-US" sz="1100" dirty="0"/>
              <a:t>J, Olsen SJ, </a:t>
            </a:r>
            <a:r>
              <a:rPr lang="en-US" sz="1100" dirty="0" err="1"/>
              <a:t>Sauter</a:t>
            </a:r>
            <a:r>
              <a:rPr lang="en-US" sz="1100" dirty="0"/>
              <a:t> PK, Baker D, </a:t>
            </a:r>
            <a:r>
              <a:rPr lang="en-US" sz="1100" dirty="0" err="1"/>
              <a:t>Hodgin</a:t>
            </a:r>
            <a:r>
              <a:rPr lang="en-US" sz="1100" dirty="0"/>
              <a:t> MB, Stanfield C, </a:t>
            </a:r>
            <a:r>
              <a:rPr lang="en-US" sz="1100" dirty="0" err="1"/>
              <a:t>Emerling</a:t>
            </a:r>
            <a:r>
              <a:rPr lang="en-US" sz="1100" dirty="0"/>
              <a:t> A, </a:t>
            </a:r>
            <a:r>
              <a:rPr lang="en-US" sz="1100" dirty="0" err="1"/>
              <a:t>Hruban</a:t>
            </a:r>
            <a:r>
              <a:rPr lang="en-US" sz="1100" dirty="0"/>
              <a:t> RH, Nolan MT. The effect of a Frequently Asked Questions module on a pancreatic cancer Web site patient/family chat room. </a:t>
            </a:r>
            <a:r>
              <a:rPr lang="fr-FR" sz="1100" dirty="0"/>
              <a:t>Cancer </a:t>
            </a:r>
            <a:r>
              <a:rPr lang="fr-FR" sz="1100" dirty="0" err="1"/>
              <a:t>Nurs</a:t>
            </a:r>
            <a:r>
              <a:rPr lang="fr-FR" sz="1100" dirty="0"/>
              <a:t>. 2005 Nov-Dec;28(6):460-8. </a:t>
            </a:r>
            <a:r>
              <a:rPr lang="fr-FR" sz="1100" dirty="0" err="1"/>
              <a:t>doi</a:t>
            </a:r>
            <a:r>
              <a:rPr lang="fr-FR" sz="1100" dirty="0"/>
              <a:t>: 10.1097/00002820-200511000-00009. PMID: 16330968.</a:t>
            </a:r>
          </a:p>
          <a:p>
            <a:pPr>
              <a:buFont typeface="Calibri" panose="020F0502020204030204" pitchFamily="34" charset="0"/>
              <a:buChar char="­"/>
            </a:pPr>
            <a:r>
              <a:rPr lang="fr-FR" sz="1100" dirty="0" err="1" smtClean="0"/>
              <a:t>Basch</a:t>
            </a:r>
            <a:r>
              <a:rPr lang="fr-FR" sz="1100" dirty="0" smtClean="0"/>
              <a:t> </a:t>
            </a:r>
            <a:r>
              <a:rPr lang="fr-FR" sz="1100" dirty="0"/>
              <a:t>E, Deal AM, </a:t>
            </a:r>
            <a:r>
              <a:rPr lang="fr-FR" sz="1100" dirty="0" err="1"/>
              <a:t>Dueck</a:t>
            </a:r>
            <a:r>
              <a:rPr lang="fr-FR" sz="1100" dirty="0"/>
              <a:t> AC, </a:t>
            </a:r>
            <a:r>
              <a:rPr lang="fr-FR" sz="1100" dirty="0" err="1"/>
              <a:t>Scher</a:t>
            </a:r>
            <a:r>
              <a:rPr lang="fr-FR" sz="1100" dirty="0"/>
              <a:t> HI, Kris MG, </a:t>
            </a:r>
            <a:r>
              <a:rPr lang="fr-FR" sz="1100" dirty="0" err="1"/>
              <a:t>Hudis</a:t>
            </a:r>
            <a:r>
              <a:rPr lang="fr-FR" sz="1100" dirty="0"/>
              <a:t> C, </a:t>
            </a:r>
            <a:r>
              <a:rPr lang="fr-FR" sz="1100" dirty="0" err="1"/>
              <a:t>Schrag</a:t>
            </a:r>
            <a:r>
              <a:rPr lang="fr-FR" sz="1100" dirty="0"/>
              <a:t> D. </a:t>
            </a:r>
            <a:r>
              <a:rPr lang="fr-FR" sz="1100" dirty="0" err="1"/>
              <a:t>Overall</a:t>
            </a:r>
            <a:r>
              <a:rPr lang="fr-FR" sz="1100" dirty="0"/>
              <a:t> </a:t>
            </a:r>
            <a:r>
              <a:rPr lang="fr-FR" sz="1100" dirty="0" err="1"/>
              <a:t>Survival</a:t>
            </a:r>
            <a:r>
              <a:rPr lang="fr-FR" sz="1100" dirty="0"/>
              <a:t> </a:t>
            </a:r>
            <a:r>
              <a:rPr lang="fr-FR" sz="1100" dirty="0" err="1"/>
              <a:t>Results</a:t>
            </a:r>
            <a:r>
              <a:rPr lang="fr-FR" sz="1100" dirty="0"/>
              <a:t> of a Trial </a:t>
            </a:r>
            <a:r>
              <a:rPr lang="fr-FR" sz="1100" dirty="0" err="1"/>
              <a:t>Assessing</a:t>
            </a:r>
            <a:r>
              <a:rPr lang="fr-FR" sz="1100" dirty="0"/>
              <a:t> Patient-</a:t>
            </a:r>
            <a:r>
              <a:rPr lang="fr-FR" sz="1100" dirty="0" err="1"/>
              <a:t>Reported</a:t>
            </a:r>
            <a:r>
              <a:rPr lang="fr-FR" sz="1100" dirty="0"/>
              <a:t> </a:t>
            </a:r>
            <a:r>
              <a:rPr lang="fr-FR" sz="1100" dirty="0" err="1"/>
              <a:t>Outcomes</a:t>
            </a:r>
            <a:r>
              <a:rPr lang="fr-FR" sz="1100" dirty="0"/>
              <a:t> for </a:t>
            </a:r>
            <a:r>
              <a:rPr lang="fr-FR" sz="1100" dirty="0" err="1"/>
              <a:t>Symptom</a:t>
            </a:r>
            <a:r>
              <a:rPr lang="fr-FR" sz="1100" dirty="0"/>
              <a:t> Monitoring </a:t>
            </a:r>
            <a:r>
              <a:rPr lang="fr-FR" sz="1100" dirty="0" err="1"/>
              <a:t>During</a:t>
            </a:r>
            <a:r>
              <a:rPr lang="fr-FR" sz="1100" dirty="0"/>
              <a:t> Routine Cancer </a:t>
            </a:r>
            <a:r>
              <a:rPr lang="fr-FR" sz="1100" dirty="0" err="1"/>
              <a:t>Treatment</a:t>
            </a:r>
            <a:r>
              <a:rPr lang="fr-FR" sz="1100" dirty="0"/>
              <a:t>. JAMA. 2017 </a:t>
            </a:r>
            <a:r>
              <a:rPr lang="fr-FR" sz="1100" dirty="0" err="1"/>
              <a:t>Jul</a:t>
            </a:r>
            <a:r>
              <a:rPr lang="fr-FR" sz="1100" dirty="0"/>
              <a:t> 11;318(2):197-198. </a:t>
            </a:r>
            <a:r>
              <a:rPr lang="fr-FR" sz="1100" dirty="0" err="1"/>
              <a:t>doi</a:t>
            </a:r>
            <a:r>
              <a:rPr lang="fr-FR" sz="1100" dirty="0"/>
              <a:t>: 10.1001/jama.2017.7156. PMID: 28586821; PMCID: PMC5817466.</a:t>
            </a:r>
          </a:p>
          <a:p>
            <a:pPr lvl="0">
              <a:buFont typeface="Calibri" panose="020F0502020204030204" pitchFamily="34" charset="0"/>
              <a:buChar char="­"/>
            </a:pPr>
            <a:r>
              <a:rPr lang="fr-FR" sz="1100" dirty="0" smtClean="0"/>
              <a:t>Denis </a:t>
            </a:r>
            <a:r>
              <a:rPr lang="fr-FR" sz="1100" dirty="0"/>
              <a:t>F, </a:t>
            </a:r>
            <a:r>
              <a:rPr lang="fr-FR" sz="1100" dirty="0" err="1"/>
              <a:t>Basch</a:t>
            </a:r>
            <a:r>
              <a:rPr lang="fr-FR" sz="1100" dirty="0"/>
              <a:t> E, </a:t>
            </a:r>
            <a:r>
              <a:rPr lang="fr-FR" sz="1100" dirty="0" err="1"/>
              <a:t>Septans</a:t>
            </a:r>
            <a:r>
              <a:rPr lang="fr-FR" sz="1100" dirty="0"/>
              <a:t> AL, </a:t>
            </a:r>
            <a:r>
              <a:rPr lang="fr-FR" sz="1100" dirty="0" err="1"/>
              <a:t>Bennouna</a:t>
            </a:r>
            <a:r>
              <a:rPr lang="fr-FR" sz="1100" dirty="0"/>
              <a:t> J, </a:t>
            </a:r>
            <a:r>
              <a:rPr lang="fr-FR" sz="1100" dirty="0" err="1"/>
              <a:t>Urban</a:t>
            </a:r>
            <a:r>
              <a:rPr lang="fr-FR" sz="1100" dirty="0"/>
              <a:t> T, </a:t>
            </a:r>
            <a:r>
              <a:rPr lang="fr-FR" sz="1100" dirty="0" err="1"/>
              <a:t>Dueck</a:t>
            </a:r>
            <a:r>
              <a:rPr lang="fr-FR" sz="1100" dirty="0"/>
              <a:t> AC, </a:t>
            </a:r>
            <a:r>
              <a:rPr lang="fr-FR" sz="1100" dirty="0" err="1"/>
              <a:t>Letellier</a:t>
            </a:r>
            <a:r>
              <a:rPr lang="fr-FR" sz="1100" dirty="0"/>
              <a:t> C. </a:t>
            </a:r>
            <a:r>
              <a:rPr lang="fr-FR" sz="1100" dirty="0" err="1"/>
              <a:t>Two-Year</a:t>
            </a:r>
            <a:r>
              <a:rPr lang="fr-FR" sz="1100" dirty="0"/>
              <a:t> </a:t>
            </a:r>
            <a:r>
              <a:rPr lang="fr-FR" sz="1100" dirty="0" err="1"/>
              <a:t>Survival</a:t>
            </a:r>
            <a:r>
              <a:rPr lang="fr-FR" sz="1100" dirty="0"/>
              <a:t> </a:t>
            </a:r>
            <a:r>
              <a:rPr lang="fr-FR" sz="1100" dirty="0" err="1"/>
              <a:t>Comparing</a:t>
            </a:r>
            <a:r>
              <a:rPr lang="fr-FR" sz="1100" dirty="0"/>
              <a:t> Web-</a:t>
            </a:r>
            <a:r>
              <a:rPr lang="fr-FR" sz="1100" dirty="0" err="1"/>
              <a:t>Based</a:t>
            </a:r>
            <a:r>
              <a:rPr lang="fr-FR" sz="1100" dirty="0"/>
              <a:t> </a:t>
            </a:r>
            <a:r>
              <a:rPr lang="fr-FR" sz="1100" dirty="0" err="1"/>
              <a:t>Symptom</a:t>
            </a:r>
            <a:r>
              <a:rPr lang="fr-FR" sz="1100" dirty="0"/>
              <a:t> Monitoring vs Routine Surveillance </a:t>
            </a:r>
            <a:r>
              <a:rPr lang="fr-FR" sz="1100" dirty="0" err="1"/>
              <a:t>Following</a:t>
            </a:r>
            <a:r>
              <a:rPr lang="fr-FR" sz="1100" dirty="0"/>
              <a:t> </a:t>
            </a:r>
            <a:r>
              <a:rPr lang="fr-FR" sz="1100" dirty="0" err="1"/>
              <a:t>Treatment</a:t>
            </a:r>
            <a:r>
              <a:rPr lang="fr-FR" sz="1100" dirty="0"/>
              <a:t> for Lung Cancer. JAMA. 2019 Jan 22;321(3):306-307. </a:t>
            </a:r>
            <a:r>
              <a:rPr lang="fr-FR" sz="1100" dirty="0" err="1"/>
              <a:t>doi</a:t>
            </a:r>
            <a:r>
              <a:rPr lang="fr-FR" sz="1100" dirty="0"/>
              <a:t>: 10.1001/jama.2018.18085. PMID: 30667494; PMCID: PMC6439676.</a:t>
            </a:r>
          </a:p>
          <a:p>
            <a:pPr>
              <a:buFont typeface="Calibri" panose="020F0502020204030204" pitchFamily="34" charset="0"/>
              <a:buChar char="­"/>
            </a:pPr>
            <a:r>
              <a:rPr lang="fr-FR" sz="1100" dirty="0" smtClean="0"/>
              <a:t>Olivier </a:t>
            </a:r>
            <a:r>
              <a:rPr lang="fr-FR" sz="1100" dirty="0"/>
              <a:t>Mir, MD, PhD, MPH. Intervention combinant des infirmières navigatrices (</a:t>
            </a:r>
            <a:r>
              <a:rPr lang="fr-FR" sz="1100" dirty="0" err="1"/>
              <a:t>NNs</a:t>
            </a:r>
            <a:r>
              <a:rPr lang="fr-FR" sz="1100" dirty="0"/>
              <a:t>) et une application mobile par rapport à la norme de soins (SOC) chez les patients atteints de cancer (pts) traités avec des agents anticancéreux oraux (OAA) : Résultats de </a:t>
            </a:r>
            <a:r>
              <a:rPr lang="fr-FR" sz="1100" dirty="0" err="1"/>
              <a:t>CapRI</a:t>
            </a:r>
            <a:r>
              <a:rPr lang="fr-FR" sz="1100" dirty="0"/>
              <a:t>, un essai de phase III randomisé et </a:t>
            </a:r>
            <a:r>
              <a:rPr lang="fr-FR" sz="1100" dirty="0" err="1"/>
              <a:t>monocentrique</a:t>
            </a:r>
            <a:r>
              <a:rPr lang="fr-FR" sz="1100" dirty="0"/>
              <a:t>. J Clin </a:t>
            </a:r>
            <a:r>
              <a:rPr lang="fr-FR" sz="1100" dirty="0" err="1"/>
              <a:t>Oncol</a:t>
            </a:r>
            <a:r>
              <a:rPr lang="fr-FR" sz="1100" dirty="0"/>
              <a:t> 38: 2020 (</a:t>
            </a:r>
            <a:r>
              <a:rPr lang="fr-FR" sz="1100" dirty="0" err="1"/>
              <a:t>suppl</a:t>
            </a:r>
            <a:r>
              <a:rPr lang="fr-FR" sz="1100" dirty="0"/>
              <a:t>; abstr2000)10.1200/JCO.2020.38.15_suppl.2000</a:t>
            </a:r>
          </a:p>
          <a:p>
            <a:pPr>
              <a:buFont typeface="Calibri" panose="020F0502020204030204" pitchFamily="34" charset="0"/>
              <a:buChar char="­"/>
            </a:pPr>
            <a:r>
              <a:rPr lang="fr-FR" sz="1100" dirty="0" err="1" smtClean="0"/>
              <a:t>Piau</a:t>
            </a:r>
            <a:r>
              <a:rPr lang="fr-FR" sz="1100" dirty="0" smtClean="0"/>
              <a:t> </a:t>
            </a:r>
            <a:r>
              <a:rPr lang="fr-FR" sz="1100" dirty="0"/>
              <a:t>A, </a:t>
            </a:r>
            <a:r>
              <a:rPr lang="fr-FR" sz="1100" dirty="0" err="1"/>
              <a:t>Crissey</a:t>
            </a:r>
            <a:r>
              <a:rPr lang="fr-FR" sz="1100" dirty="0"/>
              <a:t> R, </a:t>
            </a:r>
            <a:r>
              <a:rPr lang="fr-FR" sz="1100" dirty="0" err="1"/>
              <a:t>Brechemier</a:t>
            </a:r>
            <a:r>
              <a:rPr lang="fr-FR" sz="1100" dirty="0"/>
              <a:t> D, </a:t>
            </a:r>
            <a:r>
              <a:rPr lang="fr-FR" sz="1100" dirty="0" err="1"/>
              <a:t>Balardy</a:t>
            </a:r>
            <a:r>
              <a:rPr lang="fr-FR" sz="1100" dirty="0"/>
              <a:t> L, </a:t>
            </a:r>
            <a:r>
              <a:rPr lang="fr-FR" sz="1100" dirty="0" err="1"/>
              <a:t>Nourhashemi</a:t>
            </a:r>
            <a:r>
              <a:rPr lang="fr-FR" sz="1100" dirty="0"/>
              <a:t> F. A smartphone </a:t>
            </a:r>
            <a:r>
              <a:rPr lang="fr-FR" sz="1100" dirty="0" err="1"/>
              <a:t>Chatbot</a:t>
            </a:r>
            <a:r>
              <a:rPr lang="fr-FR" sz="1100" dirty="0"/>
              <a:t> application to </a:t>
            </a:r>
            <a:r>
              <a:rPr lang="fr-FR" sz="1100" dirty="0" err="1"/>
              <a:t>optimize</a:t>
            </a:r>
            <a:r>
              <a:rPr lang="fr-FR" sz="1100" dirty="0"/>
              <a:t> monitoring of </a:t>
            </a:r>
            <a:r>
              <a:rPr lang="fr-FR" sz="1100" dirty="0" err="1"/>
              <a:t>older</a:t>
            </a:r>
            <a:r>
              <a:rPr lang="fr-FR" sz="1100" dirty="0"/>
              <a:t> patients </a:t>
            </a:r>
            <a:r>
              <a:rPr lang="fr-FR" sz="1100" dirty="0" err="1"/>
              <a:t>with</a:t>
            </a:r>
            <a:r>
              <a:rPr lang="fr-FR" sz="1100" dirty="0"/>
              <a:t> cancer. International Journal of </a:t>
            </a:r>
            <a:r>
              <a:rPr lang="fr-FR" sz="1100" dirty="0" err="1"/>
              <a:t>Medical</a:t>
            </a:r>
            <a:r>
              <a:rPr lang="fr-FR" sz="1100" dirty="0"/>
              <a:t> </a:t>
            </a:r>
            <a:r>
              <a:rPr lang="fr-FR" sz="1100" dirty="0" err="1"/>
              <a:t>Informatics</a:t>
            </a:r>
            <a:r>
              <a:rPr lang="fr-FR" sz="1100" dirty="0"/>
              <a:t>. 2019 Aug;128:18-23. DOI: 10.1016/j.ijmedinf.2019.05.013.</a:t>
            </a:r>
          </a:p>
          <a:p>
            <a:pPr>
              <a:buFont typeface="Calibri" panose="020F0502020204030204" pitchFamily="34" charset="0"/>
              <a:buChar char="­"/>
            </a:pPr>
            <a:r>
              <a:rPr lang="fr-FR" sz="1100" dirty="0" smtClean="0"/>
              <a:t>Ferré </a:t>
            </a:r>
            <a:r>
              <a:rPr lang="fr-FR" sz="1100" dirty="0"/>
              <a:t>F, </a:t>
            </a:r>
            <a:r>
              <a:rPr lang="fr-FR" sz="1100" dirty="0" err="1"/>
              <a:t>Boeschlin</a:t>
            </a:r>
            <a:r>
              <a:rPr lang="fr-FR" sz="1100" dirty="0"/>
              <a:t> N, </a:t>
            </a:r>
            <a:r>
              <a:rPr lang="fr-FR" sz="1100" dirty="0" err="1"/>
              <a:t>Bastiani</a:t>
            </a:r>
            <a:r>
              <a:rPr lang="fr-FR" sz="1100" dirty="0"/>
              <a:t> B, Castel A, Ferrier A, Bosch L, Muscari F, </a:t>
            </a:r>
            <a:r>
              <a:rPr lang="fr-FR" sz="1100" dirty="0" err="1"/>
              <a:t>Kurrek</a:t>
            </a:r>
            <a:r>
              <a:rPr lang="fr-FR" sz="1100" dirty="0"/>
              <a:t> M, Fourcade O, </a:t>
            </a:r>
            <a:r>
              <a:rPr lang="fr-FR" sz="1100" dirty="0" err="1"/>
              <a:t>Piau</a:t>
            </a:r>
            <a:r>
              <a:rPr lang="fr-FR" sz="1100" dirty="0"/>
              <a:t> A, </a:t>
            </a:r>
            <a:r>
              <a:rPr lang="fr-FR" sz="1100" dirty="0" err="1"/>
              <a:t>Minville</a:t>
            </a:r>
            <a:r>
              <a:rPr lang="fr-FR" sz="1100" dirty="0"/>
              <a:t> V </a:t>
            </a:r>
            <a:r>
              <a:rPr lang="fr-FR" sz="1100" dirty="0" err="1"/>
              <a:t>Improving</a:t>
            </a:r>
            <a:r>
              <a:rPr lang="fr-FR" sz="1100" dirty="0"/>
              <a:t> Provision of </a:t>
            </a:r>
            <a:r>
              <a:rPr lang="fr-FR" sz="1100" dirty="0" err="1"/>
              <a:t>Preanesthetic</a:t>
            </a:r>
            <a:r>
              <a:rPr lang="fr-FR" sz="1100" dirty="0"/>
              <a:t> Information </a:t>
            </a:r>
            <a:r>
              <a:rPr lang="fr-FR" sz="1100" dirty="0" err="1"/>
              <a:t>Through</a:t>
            </a:r>
            <a:r>
              <a:rPr lang="fr-FR" sz="1100" dirty="0"/>
              <a:t> Use of the Digital </a:t>
            </a:r>
            <a:r>
              <a:rPr lang="fr-FR" sz="1100" dirty="0" err="1"/>
              <a:t>Conversational</a:t>
            </a:r>
            <a:r>
              <a:rPr lang="fr-FR" sz="1100" dirty="0"/>
              <a:t> Agent “</a:t>
            </a:r>
            <a:r>
              <a:rPr lang="fr-FR" sz="1100" dirty="0" err="1"/>
              <a:t>MyAnesth</a:t>
            </a:r>
            <a:r>
              <a:rPr lang="fr-FR" sz="1100" dirty="0"/>
              <a:t>”: Prospective </a:t>
            </a:r>
            <a:r>
              <a:rPr lang="fr-FR" sz="1100" dirty="0" err="1"/>
              <a:t>Observational</a:t>
            </a:r>
            <a:r>
              <a:rPr lang="fr-FR" sz="1100" dirty="0"/>
              <a:t> Trial J Med Internet </a:t>
            </a:r>
            <a:r>
              <a:rPr lang="fr-FR" sz="1100" dirty="0" err="1"/>
              <a:t>Res</a:t>
            </a:r>
            <a:r>
              <a:rPr lang="fr-FR" sz="1100" dirty="0"/>
              <a:t> 2020;22(12):e20455</a:t>
            </a:r>
          </a:p>
          <a:p>
            <a:pPr marL="0" lvl="0" indent="0">
              <a:buNone/>
            </a:pPr>
            <a:endParaRPr lang="fr-FR" sz="1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fr-FR" b="1" dirty="0">
              <a:solidFill>
                <a:srgbClr val="00B0F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6481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7421" y="390698"/>
            <a:ext cx="12014580" cy="6448252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b="1" dirty="0">
                <a:solidFill>
                  <a:srgbClr val="00B0F0"/>
                </a:solidFill>
              </a:rPr>
              <a:t>Annexe </a:t>
            </a:r>
            <a:r>
              <a:rPr lang="fr-FR" b="1" dirty="0" smtClean="0">
                <a:solidFill>
                  <a:srgbClr val="00B0F0"/>
                </a:solidFill>
              </a:rPr>
              <a:t>2: enquête interne</a:t>
            </a:r>
            <a:endParaRPr lang="fr-FR" sz="1100" b="1" u="sng" dirty="0" smtClean="0">
              <a:solidFill>
                <a:srgbClr val="00B0F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spcAft>
                <a:spcPts val="1000"/>
              </a:spcAft>
              <a:buNone/>
            </a:pPr>
            <a:r>
              <a:rPr lang="fr-FR" sz="1600" b="1" dirty="0">
                <a:solidFill>
                  <a:srgbClr val="00B0F0"/>
                </a:solidFill>
                <a:ea typeface="Calibri"/>
                <a:cs typeface="Times New Roman"/>
              </a:rPr>
              <a:t>Résultats du questionnaire soumis aux patients sur la période du 18 décembre au 6 janvier 2021 puis du 1 février au 26 février 2021</a:t>
            </a:r>
            <a:endParaRPr lang="fr-FR" sz="1600" dirty="0">
              <a:ea typeface="Calibri"/>
              <a:cs typeface="Times New Roman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fr-FR" sz="1400" b="1" u="sng" dirty="0">
                <a:ea typeface="Calibri"/>
                <a:cs typeface="Times New Roman"/>
              </a:rPr>
              <a:t>Etat des lieux</a:t>
            </a:r>
            <a:r>
              <a:rPr lang="fr-FR" sz="1400" dirty="0">
                <a:ea typeface="Calibri"/>
                <a:cs typeface="Times New Roman"/>
              </a:rPr>
              <a:t> : sur 70 </a:t>
            </a:r>
            <a:r>
              <a:rPr lang="fr-FR" sz="1400" dirty="0" smtClean="0">
                <a:ea typeface="Calibri"/>
                <a:cs typeface="Times New Roman"/>
              </a:rPr>
              <a:t>patients </a:t>
            </a:r>
            <a:r>
              <a:rPr lang="fr-FR" sz="1400" b="1" dirty="0" smtClean="0">
                <a:solidFill>
                  <a:srgbClr val="FF0000"/>
                </a:solidFill>
                <a:ea typeface="Calibri"/>
                <a:cs typeface="Times New Roman"/>
              </a:rPr>
              <a:t>avec cancer digestif </a:t>
            </a:r>
            <a:r>
              <a:rPr lang="fr-FR" sz="1400" dirty="0">
                <a:ea typeface="Calibri"/>
                <a:cs typeface="Times New Roman"/>
              </a:rPr>
              <a:t>dont 10 patients avec cancer </a:t>
            </a:r>
            <a:r>
              <a:rPr lang="fr-FR" sz="1400" dirty="0" smtClean="0">
                <a:ea typeface="Calibri"/>
                <a:cs typeface="Times New Roman"/>
              </a:rPr>
              <a:t>gastrique  vus </a:t>
            </a:r>
            <a:r>
              <a:rPr lang="fr-FR" sz="1400" dirty="0">
                <a:ea typeface="Calibri"/>
                <a:cs typeface="Times New Roman"/>
              </a:rPr>
              <a:t>par la diététicienne sur </a:t>
            </a:r>
            <a:r>
              <a:rPr lang="fr-FR" sz="1400" dirty="0" smtClean="0">
                <a:ea typeface="Calibri"/>
                <a:cs typeface="Times New Roman"/>
              </a:rPr>
              <a:t>cette </a:t>
            </a:r>
            <a:r>
              <a:rPr lang="fr-FR" sz="1400" dirty="0" smtClean="0">
                <a:ea typeface="Calibri"/>
                <a:cs typeface="Times New Roman"/>
              </a:rPr>
              <a:t>période</a:t>
            </a:r>
            <a:endParaRPr lang="fr-FR" sz="1400" dirty="0"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b="1" u="sng" dirty="0" smtClean="0">
                <a:ea typeface="Calibri"/>
                <a:cs typeface="Times New Roman"/>
              </a:rPr>
              <a:t>80 % </a:t>
            </a:r>
            <a:r>
              <a:rPr lang="fr-FR" sz="1400" b="1" u="sng" dirty="0">
                <a:ea typeface="Calibri"/>
                <a:cs typeface="Times New Roman"/>
              </a:rPr>
              <a:t>ont perdu du poids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 smtClean="0">
                <a:ea typeface="Calibri"/>
                <a:cs typeface="Times New Roman"/>
              </a:rPr>
              <a:t>52 % </a:t>
            </a:r>
            <a:r>
              <a:rPr lang="fr-FR" sz="1400" dirty="0">
                <a:ea typeface="Calibri"/>
                <a:cs typeface="Times New Roman"/>
              </a:rPr>
              <a:t>ont </a:t>
            </a:r>
            <a:r>
              <a:rPr lang="fr-FR" sz="1400" dirty="0" smtClean="0">
                <a:ea typeface="Calibri"/>
                <a:cs typeface="Times New Roman"/>
              </a:rPr>
              <a:t>présenté </a:t>
            </a:r>
            <a:r>
              <a:rPr lang="fr-FR" sz="1400" dirty="0">
                <a:ea typeface="Calibri"/>
                <a:cs typeface="Times New Roman"/>
              </a:rPr>
              <a:t>des troubles digestifs (diarrhée,  constipation)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 smtClean="0">
                <a:ea typeface="Calibri"/>
                <a:cs typeface="Times New Roman"/>
              </a:rPr>
              <a:t>70 % </a:t>
            </a:r>
            <a:r>
              <a:rPr lang="fr-FR" sz="1400" dirty="0">
                <a:ea typeface="Calibri"/>
                <a:cs typeface="Times New Roman"/>
              </a:rPr>
              <a:t>ont </a:t>
            </a:r>
            <a:r>
              <a:rPr lang="fr-FR" sz="1400" dirty="0" smtClean="0">
                <a:ea typeface="Calibri"/>
                <a:cs typeface="Times New Roman"/>
              </a:rPr>
              <a:t>présenté </a:t>
            </a:r>
            <a:r>
              <a:rPr lang="fr-FR" sz="1400" dirty="0">
                <a:ea typeface="Calibri"/>
                <a:cs typeface="Times New Roman"/>
              </a:rPr>
              <a:t>des nausées</a:t>
            </a:r>
          </a:p>
          <a:p>
            <a:pPr marL="342900" lvl="0" indent="-34290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Wingdings"/>
              <a:buChar char=""/>
            </a:pPr>
            <a:r>
              <a:rPr lang="fr-FR" sz="1400" b="1" dirty="0">
                <a:solidFill>
                  <a:srgbClr val="31849B"/>
                </a:solidFill>
                <a:ea typeface="Calibri"/>
                <a:cs typeface="Times New Roman"/>
              </a:rPr>
              <a:t>Sur ces 70 patients des conseils ont été donnés lors de l’entretien mais ces conseils auraient pu être appliqués </a:t>
            </a:r>
            <a:r>
              <a:rPr lang="fr-FR" sz="1400" b="1" dirty="0" smtClean="0">
                <a:solidFill>
                  <a:srgbClr val="31849B"/>
                </a:solidFill>
                <a:ea typeface="Calibri"/>
                <a:cs typeface="Times New Roman"/>
              </a:rPr>
              <a:t>pendant </a:t>
            </a:r>
            <a:r>
              <a:rPr lang="fr-FR" sz="1400" b="1" dirty="0">
                <a:solidFill>
                  <a:srgbClr val="31849B"/>
                </a:solidFill>
                <a:ea typeface="Calibri"/>
                <a:cs typeface="Times New Roman"/>
              </a:rPr>
              <a:t>l’intercure précédente ce qui aurait permis de limiter la perte de poids ou les troubles digestifs.</a:t>
            </a:r>
            <a:endParaRPr lang="fr-FR" sz="1400" b="1" dirty="0">
              <a:ea typeface="Calibri"/>
              <a:cs typeface="Times New Roman"/>
            </a:endParaRPr>
          </a:p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fr-FR" sz="1400" b="1" u="sng" dirty="0">
                <a:ea typeface="Calibri"/>
                <a:cs typeface="Times New Roman"/>
              </a:rPr>
              <a:t>Qu’ont-fait les </a:t>
            </a:r>
            <a:r>
              <a:rPr lang="fr-FR" sz="1400" b="1" u="sng" dirty="0" smtClean="0">
                <a:ea typeface="Calibri"/>
                <a:cs typeface="Times New Roman"/>
              </a:rPr>
              <a:t>patients durant </a:t>
            </a:r>
            <a:r>
              <a:rPr lang="fr-FR" sz="1400" b="1" u="sng" dirty="0">
                <a:ea typeface="Calibri"/>
                <a:cs typeface="Times New Roman"/>
              </a:rPr>
              <a:t>l’intercure</a:t>
            </a:r>
            <a:r>
              <a:rPr lang="fr-FR" sz="1400" b="1" dirty="0">
                <a:ea typeface="Calibri"/>
                <a:cs typeface="Times New Roman"/>
              </a:rPr>
              <a:t> ?</a:t>
            </a:r>
            <a:endParaRPr lang="fr-FR" sz="1400" dirty="0"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 smtClean="0">
                <a:ea typeface="Calibri"/>
                <a:cs typeface="Times New Roman"/>
              </a:rPr>
              <a:t>85 % </a:t>
            </a:r>
            <a:r>
              <a:rPr lang="fr-FR" sz="1400" dirty="0">
                <a:ea typeface="Calibri"/>
                <a:cs typeface="Times New Roman"/>
              </a:rPr>
              <a:t>des patients ont lu les conseils donnés (ceux qui ne l’ont pas fait ont expliqué qu’ils avaient une multitude de documents (ordonnance +bon de transport </a:t>
            </a:r>
            <a:r>
              <a:rPr lang="fr-FR" sz="1400" dirty="0" smtClean="0">
                <a:ea typeface="Calibri"/>
                <a:cs typeface="Times New Roman"/>
              </a:rPr>
              <a:t>+ compte </a:t>
            </a:r>
            <a:r>
              <a:rPr lang="fr-FR" sz="1400" dirty="0">
                <a:ea typeface="Calibri"/>
                <a:cs typeface="Times New Roman"/>
              </a:rPr>
              <a:t>rendu </a:t>
            </a:r>
            <a:r>
              <a:rPr lang="fr-FR" sz="1400" dirty="0" smtClean="0">
                <a:ea typeface="Calibri"/>
                <a:cs typeface="Times New Roman"/>
              </a:rPr>
              <a:t>+ bilan</a:t>
            </a:r>
            <a:r>
              <a:rPr lang="fr-FR" sz="1400" dirty="0">
                <a:ea typeface="Calibri"/>
                <a:cs typeface="Times New Roman"/>
              </a:rPr>
              <a:t>….)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 smtClean="0">
                <a:ea typeface="Calibri"/>
                <a:cs typeface="Times New Roman"/>
              </a:rPr>
              <a:t>15 % </a:t>
            </a:r>
            <a:r>
              <a:rPr lang="fr-FR" sz="1400" dirty="0">
                <a:ea typeface="Calibri"/>
                <a:cs typeface="Times New Roman"/>
              </a:rPr>
              <a:t>ont appelé le service pour connaître la conduite à tenir face à la perte de poids et/ou les troubles digestifs.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>
                <a:ea typeface="Calibri"/>
                <a:cs typeface="Times New Roman"/>
              </a:rPr>
              <a:t>4 patients ont appelé la diététicienne pour avoir des conseils  diététiques précis.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 smtClean="0">
                <a:ea typeface="Calibri"/>
                <a:cs typeface="Times New Roman"/>
              </a:rPr>
              <a:t>50 % </a:t>
            </a:r>
            <a:r>
              <a:rPr lang="fr-FR" sz="1400" dirty="0">
                <a:ea typeface="Calibri"/>
                <a:cs typeface="Times New Roman"/>
              </a:rPr>
              <a:t>des patients n’ont pas contacté l’équipe par peur de déranger ou car problématique survenant un </a:t>
            </a:r>
            <a:r>
              <a:rPr lang="fr-FR" sz="1400" dirty="0" smtClean="0">
                <a:ea typeface="Calibri"/>
                <a:cs typeface="Times New Roman"/>
              </a:rPr>
              <a:t>week</a:t>
            </a:r>
            <a:r>
              <a:rPr lang="fr-FR" sz="1400" dirty="0">
                <a:ea typeface="Calibri"/>
                <a:cs typeface="Times New Roman"/>
              </a:rPr>
              <a:t>-</a:t>
            </a:r>
            <a:r>
              <a:rPr lang="fr-FR" sz="1400" dirty="0" smtClean="0">
                <a:ea typeface="Calibri"/>
                <a:cs typeface="Times New Roman"/>
              </a:rPr>
              <a:t>end</a:t>
            </a:r>
            <a:endParaRPr lang="fr-FR" sz="1400" dirty="0"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 smtClean="0">
                <a:ea typeface="Calibri"/>
                <a:cs typeface="Times New Roman"/>
              </a:rPr>
              <a:t>61 % </a:t>
            </a:r>
            <a:r>
              <a:rPr lang="fr-FR" sz="1400" dirty="0">
                <a:ea typeface="Calibri"/>
                <a:cs typeface="Times New Roman"/>
              </a:rPr>
              <a:t>ont </a:t>
            </a:r>
            <a:r>
              <a:rPr lang="fr-FR" sz="1400" dirty="0" smtClean="0">
                <a:ea typeface="Calibri"/>
                <a:cs typeface="Times New Roman"/>
              </a:rPr>
              <a:t>cherché </a:t>
            </a:r>
            <a:r>
              <a:rPr lang="fr-FR" sz="1400" dirty="0">
                <a:ea typeface="Calibri"/>
                <a:cs typeface="Times New Roman"/>
              </a:rPr>
              <a:t>des informations sur internet </a:t>
            </a:r>
            <a:r>
              <a:rPr lang="fr-FR" sz="1400" dirty="0" smtClean="0">
                <a:ea typeface="Calibri"/>
                <a:cs typeface="Times New Roman"/>
              </a:rPr>
              <a:t>(</a:t>
            </a:r>
            <a:r>
              <a:rPr lang="fr-FR" sz="1400" dirty="0">
                <a:ea typeface="Calibri"/>
                <a:cs typeface="Times New Roman"/>
              </a:rPr>
              <a:t>sites non précisés et surtout non vérifiés </a:t>
            </a:r>
            <a:r>
              <a:rPr lang="fr-FR" sz="1400" dirty="0" smtClean="0">
                <a:ea typeface="Calibri"/>
                <a:cs typeface="Times New Roman"/>
              </a:rPr>
              <a:t>par </a:t>
            </a:r>
            <a:r>
              <a:rPr lang="fr-FR" sz="1400" dirty="0">
                <a:ea typeface="Calibri"/>
                <a:cs typeface="Times New Roman"/>
              </a:rPr>
              <a:t>les patients)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fr-FR" sz="1400" b="1" u="sng" dirty="0">
                <a:ea typeface="Calibri"/>
                <a:cs typeface="Times New Roman"/>
              </a:rPr>
              <a:t>A la question : que </a:t>
            </a:r>
            <a:r>
              <a:rPr lang="fr-FR" sz="1400" b="1" u="sng" dirty="0" smtClean="0">
                <a:ea typeface="Calibri"/>
                <a:cs typeface="Times New Roman"/>
              </a:rPr>
              <a:t>pourrait-on </a:t>
            </a:r>
            <a:r>
              <a:rPr lang="fr-FR" sz="1400" b="1" u="sng" dirty="0">
                <a:ea typeface="Calibri"/>
                <a:cs typeface="Times New Roman"/>
              </a:rPr>
              <a:t>faire pour vous aider durant l’intercure</a:t>
            </a:r>
            <a:r>
              <a:rPr lang="fr-FR" sz="1400" b="1" dirty="0">
                <a:ea typeface="Calibri"/>
                <a:cs typeface="Times New Roman"/>
              </a:rPr>
              <a:t> ?</a:t>
            </a:r>
            <a:endParaRPr lang="fr-FR" sz="1400" dirty="0"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 smtClean="0">
                <a:ea typeface="Calibri"/>
                <a:cs typeface="Times New Roman"/>
              </a:rPr>
              <a:t>75 % </a:t>
            </a:r>
            <a:r>
              <a:rPr lang="fr-FR" sz="1400" dirty="0">
                <a:ea typeface="Calibri"/>
                <a:cs typeface="Times New Roman"/>
              </a:rPr>
              <a:t>des patients ont répondu : appel téléphonique de l’équipe </a:t>
            </a:r>
            <a:r>
              <a:rPr lang="fr-FR" sz="1400" dirty="0" smtClean="0">
                <a:ea typeface="Calibri"/>
                <a:cs typeface="Times New Roman"/>
              </a:rPr>
              <a:t>pendant </a:t>
            </a:r>
            <a:r>
              <a:rPr lang="fr-FR" sz="1400" dirty="0">
                <a:ea typeface="Calibri"/>
                <a:cs typeface="Times New Roman"/>
              </a:rPr>
              <a:t>l’intercure </a:t>
            </a:r>
            <a:r>
              <a:rPr lang="fr-FR" sz="1400" dirty="0">
                <a:solidFill>
                  <a:srgbClr val="31849B"/>
                </a:solidFill>
                <a:ea typeface="Calibri"/>
                <a:cs typeface="Times New Roman"/>
              </a:rPr>
              <a:t>=&gt; oui mais difficilement réalisable étant donné </a:t>
            </a:r>
            <a:r>
              <a:rPr lang="fr-FR" sz="1400" dirty="0" smtClean="0">
                <a:solidFill>
                  <a:srgbClr val="31849B"/>
                </a:solidFill>
                <a:ea typeface="Calibri"/>
                <a:cs typeface="Times New Roman"/>
              </a:rPr>
              <a:t>la file active de </a:t>
            </a:r>
            <a:r>
              <a:rPr lang="fr-FR" sz="1400" dirty="0">
                <a:solidFill>
                  <a:srgbClr val="31849B"/>
                </a:solidFill>
                <a:ea typeface="Calibri"/>
                <a:cs typeface="Times New Roman"/>
              </a:rPr>
              <a:t>patients.</a:t>
            </a:r>
            <a:endParaRPr lang="fr-FR" sz="1400" dirty="0"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 smtClean="0">
                <a:solidFill>
                  <a:srgbClr val="FF0000"/>
                </a:solidFill>
                <a:ea typeface="Calibri"/>
                <a:cs typeface="Times New Roman"/>
              </a:rPr>
              <a:t>70 % </a:t>
            </a:r>
            <a:r>
              <a:rPr lang="fr-FR" sz="1400" dirty="0">
                <a:solidFill>
                  <a:srgbClr val="FF0000"/>
                </a:solidFill>
                <a:ea typeface="Calibri"/>
                <a:cs typeface="Times New Roman"/>
              </a:rPr>
              <a:t>des patients ont répondu : interface informatique </a:t>
            </a:r>
            <a:r>
              <a:rPr lang="fr-FR" sz="1400" dirty="0" smtClean="0">
                <a:solidFill>
                  <a:srgbClr val="FF0000"/>
                </a:solidFill>
                <a:ea typeface="Calibri"/>
                <a:cs typeface="Times New Roman"/>
              </a:rPr>
              <a:t>ou </a:t>
            </a:r>
            <a:r>
              <a:rPr lang="fr-FR" sz="1400" dirty="0">
                <a:solidFill>
                  <a:srgbClr val="FF0000"/>
                </a:solidFill>
                <a:ea typeface="Calibri"/>
                <a:cs typeface="Times New Roman"/>
              </a:rPr>
              <a:t>site internet avec accès aux informations vérifiées et </a:t>
            </a:r>
            <a:r>
              <a:rPr lang="fr-FR" sz="1400" dirty="0" smtClean="0">
                <a:solidFill>
                  <a:srgbClr val="FF0000"/>
                </a:solidFill>
                <a:ea typeface="Calibri"/>
                <a:cs typeface="Times New Roman"/>
              </a:rPr>
              <a:t>pratiques </a:t>
            </a:r>
            <a:r>
              <a:rPr lang="fr-FR" sz="1400" dirty="0">
                <a:solidFill>
                  <a:srgbClr val="FF0000"/>
                </a:solidFill>
                <a:ea typeface="Calibri"/>
                <a:cs typeface="Times New Roman"/>
              </a:rPr>
              <a:t>et contact avec l’équipe via mail.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>
                <a:solidFill>
                  <a:srgbClr val="FF0000"/>
                </a:solidFill>
                <a:ea typeface="Calibri"/>
                <a:cs typeface="Times New Roman"/>
              </a:rPr>
              <a:t>Si une interface existait : </a:t>
            </a:r>
            <a:r>
              <a:rPr lang="fr-FR" sz="1400" dirty="0" smtClean="0">
                <a:solidFill>
                  <a:srgbClr val="FF0000"/>
                </a:solidFill>
                <a:ea typeface="Calibri"/>
                <a:cs typeface="Times New Roman"/>
              </a:rPr>
              <a:t>90 % </a:t>
            </a:r>
            <a:r>
              <a:rPr lang="fr-FR" sz="1400" dirty="0">
                <a:solidFill>
                  <a:srgbClr val="FF0000"/>
                </a:solidFill>
                <a:ea typeface="Calibri"/>
                <a:cs typeface="Times New Roman"/>
              </a:rPr>
              <a:t>des patients la consulteraient </a:t>
            </a:r>
            <a:r>
              <a:rPr lang="fr-FR" sz="1400" dirty="0" smtClean="0">
                <a:solidFill>
                  <a:srgbClr val="FF0000"/>
                </a:solidFill>
                <a:ea typeface="Calibri"/>
                <a:cs typeface="Times New Roman"/>
              </a:rPr>
              <a:t>(eux-mêmes </a:t>
            </a:r>
            <a:r>
              <a:rPr lang="fr-FR" sz="1400" dirty="0">
                <a:solidFill>
                  <a:srgbClr val="FF0000"/>
                </a:solidFill>
                <a:ea typeface="Calibri"/>
                <a:cs typeface="Times New Roman"/>
              </a:rPr>
              <a:t>ou leur proche). </a:t>
            </a:r>
            <a:r>
              <a:rPr lang="fr-FR" sz="1400" dirty="0" smtClean="0">
                <a:solidFill>
                  <a:srgbClr val="FF0000"/>
                </a:solidFill>
                <a:ea typeface="Calibri"/>
                <a:cs typeface="Times New Roman"/>
              </a:rPr>
              <a:t>2 % </a:t>
            </a:r>
            <a:r>
              <a:rPr lang="fr-FR" sz="1400" dirty="0">
                <a:solidFill>
                  <a:srgbClr val="FF0000"/>
                </a:solidFill>
                <a:ea typeface="Calibri"/>
                <a:cs typeface="Times New Roman"/>
              </a:rPr>
              <a:t>n’ont pas d’accès internet.</a:t>
            </a:r>
          </a:p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fr-FR" sz="1400" b="1" u="sng" dirty="0">
                <a:ea typeface="Calibri"/>
                <a:cs typeface="Times New Roman"/>
              </a:rPr>
              <a:t>Quelles seraient les attentes des patients vis-à-vis de l’interface informatique</a:t>
            </a:r>
            <a:r>
              <a:rPr lang="fr-FR" sz="1400" b="1" dirty="0">
                <a:ea typeface="Calibri"/>
                <a:cs typeface="Times New Roman"/>
              </a:rPr>
              <a:t> </a:t>
            </a:r>
            <a:r>
              <a:rPr lang="fr-FR" sz="1400" b="1" dirty="0" smtClean="0">
                <a:ea typeface="Calibri"/>
                <a:cs typeface="Times New Roman"/>
              </a:rPr>
              <a:t>?</a:t>
            </a:r>
            <a:endParaRPr lang="fr-FR" sz="1400" dirty="0">
              <a:ea typeface="Calibri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>
                <a:ea typeface="Calibri"/>
                <a:cs typeface="Times New Roman"/>
              </a:rPr>
              <a:t>   Conseils </a:t>
            </a:r>
            <a:r>
              <a:rPr lang="fr-FR" sz="1400" dirty="0" smtClean="0">
                <a:ea typeface="Calibri"/>
                <a:cs typeface="Times New Roman"/>
              </a:rPr>
              <a:t>hygiéno-diététiques </a:t>
            </a:r>
            <a:r>
              <a:rPr lang="fr-FR" sz="1400" dirty="0">
                <a:ea typeface="Calibri"/>
                <a:cs typeface="Times New Roman"/>
              </a:rPr>
              <a:t>et conduite à tenir vis-à-vis des troubles digestifs (95%)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>
                <a:ea typeface="Calibri"/>
                <a:cs typeface="Times New Roman"/>
              </a:rPr>
              <a:t>   Conseils pour stopper la perte de poids (85%)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>
                <a:ea typeface="Calibri"/>
                <a:cs typeface="Times New Roman"/>
              </a:rPr>
              <a:t>   Recettes adaptées /menus (95% )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fr-FR" sz="1400" dirty="0">
                <a:ea typeface="Calibri"/>
                <a:cs typeface="Times New Roman"/>
              </a:rPr>
              <a:t>   Echanges avec le personnel soignant : diététicienne- </a:t>
            </a:r>
            <a:r>
              <a:rPr lang="fr-FR" sz="1400" dirty="0" smtClean="0">
                <a:ea typeface="Calibri"/>
                <a:cs typeface="Times New Roman"/>
              </a:rPr>
              <a:t>infirmière- </a:t>
            </a:r>
            <a:r>
              <a:rPr lang="fr-FR" sz="1400" dirty="0" err="1" smtClean="0">
                <a:ea typeface="Calibri"/>
                <a:cs typeface="Times New Roman"/>
              </a:rPr>
              <a:t>stomathérapeute</a:t>
            </a:r>
            <a:r>
              <a:rPr lang="fr-FR" sz="1400" dirty="0">
                <a:ea typeface="Calibri"/>
                <a:cs typeface="Times New Roman"/>
              </a:rPr>
              <a:t>… (75%)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1400" b="1" u="sng" dirty="0">
              <a:solidFill>
                <a:srgbClr val="00B0F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8029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9585" y="261256"/>
            <a:ext cx="10514215" cy="6189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400" b="1" u="sng" dirty="0" smtClean="0">
                <a:solidFill>
                  <a:srgbClr val="00B0F0"/>
                </a:solidFill>
              </a:rPr>
              <a:t>Annexe </a:t>
            </a:r>
            <a:r>
              <a:rPr lang="fr-FR" sz="3400" b="1" u="sng" dirty="0" smtClean="0">
                <a:solidFill>
                  <a:srgbClr val="00B0F0"/>
                </a:solidFill>
              </a:rPr>
              <a:t>3: devis </a:t>
            </a:r>
            <a:r>
              <a:rPr lang="fr-FR" sz="3400" b="1" u="sng" dirty="0" err="1" smtClean="0">
                <a:solidFill>
                  <a:srgbClr val="00B0F0"/>
                </a:solidFill>
              </a:rPr>
              <a:t>Botdesign</a:t>
            </a:r>
            <a:endParaRPr lang="fr-FR" sz="3400" b="1" u="sng" dirty="0">
              <a:solidFill>
                <a:srgbClr val="00B0F0"/>
              </a:solidFill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1943" y="808378"/>
            <a:ext cx="7368268" cy="588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8029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31520" y="349130"/>
            <a:ext cx="10622280" cy="640911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fr-FR" sz="11200" b="1" dirty="0" smtClean="0">
                <a:solidFill>
                  <a:srgbClr val="00B0F0"/>
                </a:solidFill>
              </a:rPr>
              <a:t>Annexe </a:t>
            </a:r>
            <a:r>
              <a:rPr lang="fr-FR" sz="11200" b="1" dirty="0">
                <a:solidFill>
                  <a:srgbClr val="00B0F0"/>
                </a:solidFill>
              </a:rPr>
              <a:t>4</a:t>
            </a:r>
            <a:r>
              <a:rPr lang="fr-FR" sz="11200" b="1" dirty="0" smtClean="0">
                <a:solidFill>
                  <a:srgbClr val="00B0F0"/>
                </a:solidFill>
              </a:rPr>
              <a:t>: </a:t>
            </a:r>
            <a:r>
              <a:rPr lang="fr-FR" sz="11200" b="1" dirty="0" smtClean="0">
                <a:solidFill>
                  <a:srgbClr val="00B0F0"/>
                </a:solidFill>
              </a:rPr>
              <a:t>CV Dr </a:t>
            </a:r>
            <a:r>
              <a:rPr lang="fr-FR" sz="11200" b="1" dirty="0" smtClean="0">
                <a:solidFill>
                  <a:srgbClr val="00B0F0"/>
                </a:solidFill>
              </a:rPr>
              <a:t>Fares Nadim</a:t>
            </a:r>
            <a:endParaRPr lang="fr-FR" sz="11200" b="1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fr-FR" sz="800" b="1" dirty="0" smtClean="0">
              <a:solidFill>
                <a:srgbClr val="00B0F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Date de naissance </a:t>
            </a:r>
            <a:r>
              <a:rPr lang="fr-FR" sz="4000" dirty="0" smtClean="0"/>
              <a:t>05/01/1985</a:t>
            </a:r>
            <a:r>
              <a:rPr lang="fr-FR" sz="4000" dirty="0" smtClean="0"/>
              <a:t>		Numéro </a:t>
            </a:r>
            <a:r>
              <a:rPr lang="fr-FR" sz="4000" dirty="0"/>
              <a:t>RPPS : </a:t>
            </a:r>
            <a:r>
              <a:rPr lang="fr-FR" sz="4000" dirty="0" smtClean="0"/>
              <a:t>10101218963</a:t>
            </a: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/>
              <a:t>ADRESSE </a:t>
            </a:r>
            <a:r>
              <a:rPr lang="fr-FR" sz="4000" b="1" u="sng" dirty="0" smtClean="0"/>
              <a:t>PROFESSIONNELLE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sz="1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Service d’Oncologie digestive, pole digestif CHU </a:t>
            </a:r>
            <a:r>
              <a:rPr lang="fr-FR" sz="4000" dirty="0"/>
              <a:t>Toulouse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Hôpital </a:t>
            </a:r>
            <a:r>
              <a:rPr lang="fr-FR" sz="4000" dirty="0" smtClean="0"/>
              <a:t>Rangueil, 1 </a:t>
            </a:r>
            <a:r>
              <a:rPr lang="fr-FR" sz="4000" dirty="0"/>
              <a:t>avenue Jean </a:t>
            </a:r>
            <a:r>
              <a:rPr lang="fr-FR" sz="4000" dirty="0" err="1"/>
              <a:t>Poulhès</a:t>
            </a:r>
            <a:r>
              <a:rPr lang="fr-FR" sz="4000" dirty="0"/>
              <a:t> – TSA </a:t>
            </a:r>
            <a:r>
              <a:rPr lang="fr-FR" sz="4000" dirty="0" smtClean="0"/>
              <a:t>50032	, 31059 </a:t>
            </a:r>
            <a:r>
              <a:rPr lang="fr-FR" sz="4000" dirty="0"/>
              <a:t>Toulouse cedex </a:t>
            </a:r>
            <a:r>
              <a:rPr lang="fr-FR" sz="4000" dirty="0" smtClean="0"/>
              <a:t>9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Tél. 05 61 32 </a:t>
            </a:r>
            <a:r>
              <a:rPr lang="fr-FR" sz="4000" dirty="0" smtClean="0"/>
              <a:t>2192</a:t>
            </a:r>
            <a:r>
              <a:rPr lang="fr-FR" sz="4000" dirty="0"/>
              <a:t>	</a:t>
            </a:r>
            <a:r>
              <a:rPr lang="fr-FR" sz="4000" dirty="0" smtClean="0"/>
              <a:t>Fax </a:t>
            </a:r>
            <a:r>
              <a:rPr lang="fr-FR" sz="4000" dirty="0"/>
              <a:t>05 61 32 </a:t>
            </a:r>
            <a:r>
              <a:rPr lang="fr-FR" sz="4000" dirty="0" smtClean="0"/>
              <a:t>21 </a:t>
            </a:r>
            <a:r>
              <a:rPr lang="fr-FR" sz="4000" dirty="0" smtClean="0"/>
              <a:t> 93</a:t>
            </a:r>
            <a:r>
              <a:rPr lang="fr-FR" sz="4000" dirty="0"/>
              <a:t>	E-mail </a:t>
            </a:r>
            <a:r>
              <a:rPr lang="fr-FR" sz="4000" dirty="0" smtClean="0">
                <a:hlinkClick r:id="rId2"/>
              </a:rPr>
              <a:t>fares.n@chu-toulouse.fr</a:t>
            </a:r>
            <a:r>
              <a:rPr lang="fr-FR" sz="4000" dirty="0" smtClean="0"/>
              <a:t> 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/>
              <a:t>FORMATIONS ET DIPLOMES</a:t>
            </a:r>
            <a:endParaRPr lang="fr-FR" sz="4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b="1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- 2019 </a:t>
            </a:r>
            <a:r>
              <a:rPr lang="fr-FR" sz="4000" dirty="0"/>
              <a:t>: </a:t>
            </a:r>
            <a:r>
              <a:rPr lang="fr-FR" sz="4000" dirty="0" smtClean="0"/>
              <a:t>Thèse </a:t>
            </a:r>
            <a:r>
              <a:rPr lang="fr-FR" sz="4000" dirty="0"/>
              <a:t>de science en biologie cellulaire (PhD </a:t>
            </a:r>
            <a:r>
              <a:rPr lang="fr-FR" sz="4000" dirty="0" smtClean="0"/>
              <a:t>)</a:t>
            </a:r>
            <a:endParaRPr lang="fr-FR" sz="40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- 2018 </a:t>
            </a:r>
            <a:r>
              <a:rPr lang="fr-FR" sz="4000" dirty="0"/>
              <a:t>: DESC D’Oncologie </a:t>
            </a:r>
            <a:r>
              <a:rPr lang="fr-FR" sz="4000" dirty="0" smtClean="0"/>
              <a:t>Médicale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- 2017</a:t>
            </a:r>
            <a:r>
              <a:rPr lang="fr-FR" sz="4000" dirty="0"/>
              <a:t> </a:t>
            </a:r>
            <a:r>
              <a:rPr lang="fr-FR" sz="4000" dirty="0" smtClean="0"/>
              <a:t>: DES d’Hépato-Gastro-Entérologie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- 2014</a:t>
            </a:r>
            <a:r>
              <a:rPr lang="fr-FR" sz="4000" dirty="0"/>
              <a:t> </a:t>
            </a:r>
            <a:r>
              <a:rPr lang="fr-FR" sz="4000" dirty="0" smtClean="0"/>
              <a:t>: Diplôme d’Etat de Docteur en Médecine (MD)</a:t>
            </a:r>
            <a:endParaRPr lang="fr-FR" sz="40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- 2007 </a:t>
            </a:r>
            <a:r>
              <a:rPr lang="fr-FR" sz="4000" dirty="0"/>
              <a:t>: Master 2 recherche de biologie cellulaire BCPP, Université Paris V Descartes</a:t>
            </a:r>
            <a:endParaRPr lang="fr-FR" sz="40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- 2005: Lauréat </a:t>
            </a:r>
            <a:r>
              <a:rPr lang="fr-FR" sz="4000" dirty="0"/>
              <a:t>du concours de l’Ecole de </a:t>
            </a:r>
            <a:r>
              <a:rPr lang="fr-FR" sz="4000" dirty="0" smtClean="0"/>
              <a:t>l’INSERM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fr-FR" sz="40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 smtClean="0"/>
              <a:t>PARCOURS PROFESSIONNEL</a:t>
            </a:r>
            <a:r>
              <a:rPr lang="fr-FR" sz="4000" b="1" dirty="0" smtClean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- 2019 </a:t>
            </a:r>
            <a:r>
              <a:rPr lang="fr-FR" sz="4000" dirty="0"/>
              <a:t>à</a:t>
            </a:r>
            <a:r>
              <a:rPr lang="fr-FR" sz="4000" dirty="0" smtClean="0"/>
              <a:t> aujourd</a:t>
            </a:r>
            <a:r>
              <a:rPr lang="fr-FR" sz="4000" dirty="0"/>
              <a:t>’hui</a:t>
            </a:r>
            <a:r>
              <a:rPr lang="fr-FR" sz="4000" dirty="0" smtClean="0"/>
              <a:t>: Praticien </a:t>
            </a:r>
            <a:r>
              <a:rPr lang="fr-FR" sz="4000" dirty="0"/>
              <a:t>Hospitalier Service Oncologie Médicale du Pr GUIMBAUD, IUCT/CHU Rangueil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- 2017-2019</a:t>
            </a:r>
            <a:r>
              <a:rPr lang="fr-FR" sz="4000" dirty="0"/>
              <a:t> </a:t>
            </a:r>
            <a:r>
              <a:rPr lang="fr-FR" sz="4000" dirty="0"/>
              <a:t>: Chef de Clinique   Service Oncologie Médicale du Pr GUIMBAUD, IUCT/CHU </a:t>
            </a:r>
            <a:r>
              <a:rPr lang="fr-FR" sz="4000" dirty="0" smtClean="0"/>
              <a:t>Rangueil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fr-FR" sz="40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400" b="1" u="sng" dirty="0" smtClean="0"/>
              <a:t>Fonction représentative et membre société savante</a:t>
            </a:r>
            <a:endParaRPr lang="fr-FR" sz="4400" b="1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Membre fondateur </a:t>
            </a:r>
            <a:r>
              <a:rPr lang="fr-FR" sz="4000" dirty="0" smtClean="0"/>
              <a:t>de l’Association pour l’étude des Cancers et Affections des voies Biliaires (</a:t>
            </a:r>
            <a:r>
              <a:rPr lang="fr-FR" sz="4000" dirty="0" err="1" smtClean="0"/>
              <a:t>ACABi</a:t>
            </a:r>
            <a:r>
              <a:rPr lang="fr-FR" sz="4000" dirty="0" smtClean="0"/>
              <a:t>)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Membre </a:t>
            </a:r>
            <a:r>
              <a:rPr lang="fr-FR" sz="4000" dirty="0"/>
              <a:t>de la Société </a:t>
            </a:r>
            <a:r>
              <a:rPr lang="fr-FR" sz="4000" dirty="0" smtClean="0"/>
              <a:t>Française d’hépatologie (AFEF)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Membre </a:t>
            </a:r>
            <a:r>
              <a:rPr lang="fr-FR" sz="4000" dirty="0"/>
              <a:t>de la Fédération Française </a:t>
            </a:r>
            <a:r>
              <a:rPr lang="fr-FR" sz="4000" dirty="0" smtClean="0"/>
              <a:t>d’oncologie digestive (FFCD)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endParaRPr lang="fr-FR" sz="4400" u="sng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400" b="1" u="sng" dirty="0"/>
              <a:t>R</a:t>
            </a:r>
            <a:r>
              <a:rPr lang="fr-FR" sz="4400" b="1" u="sng" dirty="0" smtClean="0"/>
              <a:t>echerche et essais cliniques: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Recherche </a:t>
            </a:r>
            <a:r>
              <a:rPr lang="fr-FR" sz="4000" dirty="0" err="1" smtClean="0"/>
              <a:t>translationnelle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	• Membre </a:t>
            </a:r>
            <a:r>
              <a:rPr lang="fr-FR" sz="4000" dirty="0"/>
              <a:t>de l’Unité INSERM UMR 1037, Centre de Recherche Cancer Toulouse (CRCT) – </a:t>
            </a:r>
            <a:r>
              <a:rPr lang="fr-FR" sz="4000" dirty="0" err="1"/>
              <a:t>Regulation</a:t>
            </a:r>
            <a:r>
              <a:rPr lang="fr-FR" sz="4000" dirty="0"/>
              <a:t> of DNA </a:t>
            </a:r>
            <a:r>
              <a:rPr lang="fr-FR" sz="4000" dirty="0" err="1"/>
              <a:t>replication</a:t>
            </a:r>
            <a:r>
              <a:rPr lang="fr-FR" sz="4000" dirty="0"/>
              <a:t> and </a:t>
            </a:r>
            <a:r>
              <a:rPr lang="fr-FR" sz="4000" dirty="0" err="1"/>
              <a:t>genetic</a:t>
            </a:r>
            <a:r>
              <a:rPr lang="fr-FR" sz="4000" dirty="0"/>
              <a:t> </a:t>
            </a:r>
            <a:r>
              <a:rPr lang="fr-FR" sz="4000" dirty="0" err="1"/>
              <a:t>instability</a:t>
            </a:r>
            <a:r>
              <a:rPr lang="fr-FR" sz="4000" dirty="0"/>
              <a:t> in cancer - Equipe 02 (MJ </a:t>
            </a:r>
            <a:r>
              <a:rPr lang="fr-FR" sz="4000" dirty="0" err="1"/>
              <a:t>Pillaire</a:t>
            </a:r>
            <a:r>
              <a:rPr lang="fr-FR" sz="4000" dirty="0"/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	•Co </a:t>
            </a:r>
            <a:r>
              <a:rPr lang="fr-FR" sz="4000" dirty="0"/>
              <a:t>coordonnateur de la cohorte nationale </a:t>
            </a:r>
            <a:r>
              <a:rPr lang="fr-FR" sz="4000" dirty="0" err="1"/>
              <a:t>PoLE</a:t>
            </a:r>
            <a:r>
              <a:rPr lang="fr-FR" sz="4000" dirty="0"/>
              <a:t> des tumeurs avec mutation des polymérases POLD1 et POLE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- Essais cliniques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	• Participation </a:t>
            </a:r>
            <a:r>
              <a:rPr lang="fr-FR" sz="4000" dirty="0"/>
              <a:t>active dans les essais cliniques de phase </a:t>
            </a:r>
            <a:r>
              <a:rPr lang="fr-FR" sz="4000" dirty="0" err="1"/>
              <a:t>Ib</a:t>
            </a:r>
            <a:r>
              <a:rPr lang="fr-FR" sz="4000" dirty="0"/>
              <a:t>, II, III et IV, cohortes en Oncologie Médicale Digestive depuis 2017 à promotion industrielle ou institutionnelle.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 smtClean="0"/>
              <a:t>	En </a:t>
            </a:r>
            <a:r>
              <a:rPr lang="fr-FR" sz="4000" dirty="0"/>
              <a:t>tant qu’Investigateur principal dans les essais cliniques </a:t>
            </a:r>
            <a:r>
              <a:rPr lang="fr-FR" sz="4000" dirty="0" smtClean="0"/>
              <a:t>: BMS</a:t>
            </a:r>
            <a:r>
              <a:rPr lang="fr-FR" sz="4000" dirty="0"/>
              <a:t>, CA209-9DW (en cours de recrutement),  </a:t>
            </a:r>
            <a:r>
              <a:rPr lang="fr-FR" sz="4000" dirty="0" err="1"/>
              <a:t>Vifor</a:t>
            </a:r>
            <a:r>
              <a:rPr lang="fr-FR" sz="4000" dirty="0"/>
              <a:t> Pharma, </a:t>
            </a:r>
            <a:r>
              <a:rPr lang="fr-FR" sz="4000" dirty="0" err="1"/>
              <a:t>Carenfer</a:t>
            </a:r>
            <a:r>
              <a:rPr lang="fr-FR" sz="40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sz="1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400" b="1" u="sng" dirty="0" smtClean="0"/>
              <a:t>3 dernières publications scientifiques</a:t>
            </a:r>
            <a:endParaRPr lang="fr-FR" sz="44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600" u="sng" dirty="0" smtClean="0">
              <a:hlinkClick r:id="rId3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4000" dirty="0" smtClean="0">
                <a:solidFill>
                  <a:prstClr val="black"/>
                </a:solidFill>
              </a:rPr>
              <a:t>Restoration </a:t>
            </a:r>
            <a:r>
              <a:rPr lang="en-GB" sz="4000" dirty="0">
                <a:solidFill>
                  <a:prstClr val="black"/>
                </a:solidFill>
              </a:rPr>
              <a:t>of RNA helicase DDX5 suppresses hepatitis B virus (HBV) biosynthesis and </a:t>
            </a:r>
            <a:r>
              <a:rPr lang="en-GB" sz="4000" dirty="0" err="1">
                <a:solidFill>
                  <a:prstClr val="black"/>
                </a:solidFill>
              </a:rPr>
              <a:t>Wnt</a:t>
            </a:r>
            <a:r>
              <a:rPr lang="en-GB" sz="4000" dirty="0">
                <a:solidFill>
                  <a:prstClr val="black"/>
                </a:solidFill>
              </a:rPr>
              <a:t> </a:t>
            </a:r>
            <a:r>
              <a:rPr lang="en-GB" sz="4000" dirty="0" err="1">
                <a:solidFill>
                  <a:prstClr val="black"/>
                </a:solidFill>
              </a:rPr>
              <a:t>signaling</a:t>
            </a:r>
            <a:r>
              <a:rPr lang="en-GB" sz="4000" dirty="0">
                <a:solidFill>
                  <a:prstClr val="black"/>
                </a:solidFill>
              </a:rPr>
              <a:t> in HBV-related hepatocellular carcinoma. Mani SKK, Yan B, Cui Z, Sun J, </a:t>
            </a:r>
            <a:r>
              <a:rPr lang="en-GB" sz="4000" dirty="0" err="1">
                <a:solidFill>
                  <a:prstClr val="black"/>
                </a:solidFill>
              </a:rPr>
              <a:t>Utturkar</a:t>
            </a:r>
            <a:r>
              <a:rPr lang="en-GB" sz="4000" dirty="0">
                <a:solidFill>
                  <a:prstClr val="black"/>
                </a:solidFill>
              </a:rPr>
              <a:t> S, </a:t>
            </a:r>
            <a:r>
              <a:rPr lang="en-GB" sz="4000" dirty="0" err="1">
                <a:solidFill>
                  <a:prstClr val="black"/>
                </a:solidFill>
              </a:rPr>
              <a:t>Foca</a:t>
            </a:r>
            <a:r>
              <a:rPr lang="en-GB" sz="4000" dirty="0">
                <a:solidFill>
                  <a:prstClr val="black"/>
                </a:solidFill>
              </a:rPr>
              <a:t> A</a:t>
            </a:r>
            <a:r>
              <a:rPr lang="en-GB" sz="4000" b="1" dirty="0">
                <a:solidFill>
                  <a:prstClr val="black"/>
                </a:solidFill>
              </a:rPr>
              <a:t>, Fares N</a:t>
            </a:r>
            <a:r>
              <a:rPr lang="en-GB" sz="4000" dirty="0">
                <a:solidFill>
                  <a:prstClr val="black"/>
                </a:solidFill>
              </a:rPr>
              <a:t>, </a:t>
            </a:r>
            <a:r>
              <a:rPr lang="en-GB" sz="4000" dirty="0" err="1">
                <a:solidFill>
                  <a:prstClr val="black"/>
                </a:solidFill>
              </a:rPr>
              <a:t>Durantel</a:t>
            </a:r>
            <a:r>
              <a:rPr lang="en-GB" sz="4000" dirty="0">
                <a:solidFill>
                  <a:prstClr val="black"/>
                </a:solidFill>
              </a:rPr>
              <a:t> D, </a:t>
            </a:r>
            <a:r>
              <a:rPr lang="en-GB" sz="4000" dirty="0" err="1">
                <a:solidFill>
                  <a:prstClr val="black"/>
                </a:solidFill>
              </a:rPr>
              <a:t>Lanman</a:t>
            </a:r>
            <a:r>
              <a:rPr lang="en-GB" sz="4000" dirty="0">
                <a:solidFill>
                  <a:prstClr val="black"/>
                </a:solidFill>
              </a:rPr>
              <a:t> N, Merle P, </a:t>
            </a:r>
            <a:r>
              <a:rPr lang="en-GB" sz="4000" dirty="0" err="1">
                <a:solidFill>
                  <a:prstClr val="black"/>
                </a:solidFill>
              </a:rPr>
              <a:t>Kazemian</a:t>
            </a:r>
            <a:r>
              <a:rPr lang="en-GB" sz="4000" dirty="0">
                <a:solidFill>
                  <a:prstClr val="black"/>
                </a:solidFill>
              </a:rPr>
              <a:t> M, </a:t>
            </a:r>
            <a:r>
              <a:rPr lang="en-GB" sz="4000" dirty="0" err="1">
                <a:solidFill>
                  <a:prstClr val="black"/>
                </a:solidFill>
              </a:rPr>
              <a:t>Andrisani</a:t>
            </a:r>
            <a:r>
              <a:rPr lang="en-GB" sz="4000" dirty="0">
                <a:solidFill>
                  <a:prstClr val="black"/>
                </a:solidFill>
              </a:rPr>
              <a:t> O. </a:t>
            </a:r>
            <a:r>
              <a:rPr lang="en-GB" sz="4000" b="1" dirty="0" err="1">
                <a:solidFill>
                  <a:prstClr val="black"/>
                </a:solidFill>
              </a:rPr>
              <a:t>Theranostics</a:t>
            </a:r>
            <a:r>
              <a:rPr lang="en-GB" sz="4000" b="1" dirty="0">
                <a:solidFill>
                  <a:prstClr val="black"/>
                </a:solidFill>
              </a:rPr>
              <a:t>. 2020 Sep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4000" dirty="0" smtClean="0">
                <a:solidFill>
                  <a:prstClr val="black"/>
                </a:solidFill>
              </a:rPr>
              <a:t>Impact </a:t>
            </a:r>
            <a:r>
              <a:rPr lang="en-GB" sz="4000" dirty="0">
                <a:solidFill>
                  <a:prstClr val="black"/>
                </a:solidFill>
              </a:rPr>
              <a:t>of the strategy for curative treatment of synchronous colorectal cancer liver metastases. Raoux L, Maulat C, </a:t>
            </a:r>
            <a:r>
              <a:rPr lang="en-GB" sz="4000" dirty="0" err="1">
                <a:solidFill>
                  <a:prstClr val="black"/>
                </a:solidFill>
              </a:rPr>
              <a:t>Mokrane</a:t>
            </a:r>
            <a:r>
              <a:rPr lang="en-GB" sz="4000" dirty="0">
                <a:solidFill>
                  <a:prstClr val="black"/>
                </a:solidFill>
              </a:rPr>
              <a:t> FZ, </a:t>
            </a:r>
            <a:r>
              <a:rPr lang="en-GB" sz="4000" b="1" dirty="0">
                <a:solidFill>
                  <a:prstClr val="black"/>
                </a:solidFill>
              </a:rPr>
              <a:t>Fares N</a:t>
            </a:r>
            <a:r>
              <a:rPr lang="en-GB" sz="4000" dirty="0">
                <a:solidFill>
                  <a:prstClr val="black"/>
                </a:solidFill>
              </a:rPr>
              <a:t>. </a:t>
            </a:r>
            <a:r>
              <a:rPr lang="en-GB" sz="4000" dirty="0" err="1">
                <a:solidFill>
                  <a:prstClr val="black"/>
                </a:solidFill>
              </a:rPr>
              <a:t>Suc</a:t>
            </a:r>
            <a:r>
              <a:rPr lang="en-GB" sz="4000" dirty="0">
                <a:solidFill>
                  <a:prstClr val="black"/>
                </a:solidFill>
              </a:rPr>
              <a:t> B, </a:t>
            </a:r>
            <a:r>
              <a:rPr lang="en-GB" sz="4000" dirty="0" err="1">
                <a:solidFill>
                  <a:prstClr val="black"/>
                </a:solidFill>
              </a:rPr>
              <a:t>Muscari</a:t>
            </a:r>
            <a:r>
              <a:rPr lang="en-GB" sz="4000" dirty="0">
                <a:solidFill>
                  <a:prstClr val="black"/>
                </a:solidFill>
              </a:rPr>
              <a:t> F </a:t>
            </a:r>
            <a:r>
              <a:rPr lang="en-GB" sz="4000" b="1" dirty="0">
                <a:solidFill>
                  <a:prstClr val="black"/>
                </a:solidFill>
              </a:rPr>
              <a:t>J </a:t>
            </a:r>
            <a:r>
              <a:rPr lang="en-GB" sz="4000" b="1" dirty="0" err="1">
                <a:solidFill>
                  <a:prstClr val="black"/>
                </a:solidFill>
              </a:rPr>
              <a:t>Visc</a:t>
            </a:r>
            <a:r>
              <a:rPr lang="en-GB" sz="4000" b="1" dirty="0">
                <a:solidFill>
                  <a:prstClr val="black"/>
                </a:solidFill>
              </a:rPr>
              <a:t> Surg. Feb 2020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4000" dirty="0" smtClean="0">
                <a:solidFill>
                  <a:prstClr val="black"/>
                </a:solidFill>
              </a:rPr>
              <a:t>Toll-like </a:t>
            </a:r>
            <a:r>
              <a:rPr lang="en-GB" sz="4000" dirty="0">
                <a:solidFill>
                  <a:prstClr val="black"/>
                </a:solidFill>
              </a:rPr>
              <a:t>receptor 3 downregulation is an escape mechanism from apoptosis during </a:t>
            </a:r>
            <a:r>
              <a:rPr lang="en-GB" sz="4000" dirty="0" err="1">
                <a:solidFill>
                  <a:prstClr val="black"/>
                </a:solidFill>
              </a:rPr>
              <a:t>hepatocarcinogenesis</a:t>
            </a:r>
            <a:r>
              <a:rPr lang="en-GB" sz="4000" dirty="0">
                <a:solidFill>
                  <a:prstClr val="black"/>
                </a:solidFill>
              </a:rPr>
              <a:t>. </a:t>
            </a:r>
            <a:r>
              <a:rPr lang="en-GB" sz="4000" b="1" dirty="0">
                <a:solidFill>
                  <a:prstClr val="black"/>
                </a:solidFill>
              </a:rPr>
              <a:t>Fares N</a:t>
            </a:r>
            <a:r>
              <a:rPr lang="en-GB" sz="4000" dirty="0">
                <a:solidFill>
                  <a:prstClr val="black"/>
                </a:solidFill>
              </a:rPr>
              <a:t>*, </a:t>
            </a:r>
            <a:r>
              <a:rPr lang="en-GB" sz="4000" dirty="0" err="1">
                <a:solidFill>
                  <a:prstClr val="black"/>
                </a:solidFill>
              </a:rPr>
              <a:t>Bonnin</a:t>
            </a:r>
            <a:r>
              <a:rPr lang="en-GB" sz="4000" dirty="0">
                <a:solidFill>
                  <a:prstClr val="black"/>
                </a:solidFill>
              </a:rPr>
              <a:t> M*, </a:t>
            </a:r>
            <a:r>
              <a:rPr lang="en-GB" sz="4000" dirty="0" err="1">
                <a:solidFill>
                  <a:prstClr val="black"/>
                </a:solidFill>
              </a:rPr>
              <a:t>Testoni</a:t>
            </a:r>
            <a:r>
              <a:rPr lang="en-GB" sz="4000" dirty="0">
                <a:solidFill>
                  <a:prstClr val="black"/>
                </a:solidFill>
              </a:rPr>
              <a:t> B, </a:t>
            </a:r>
            <a:r>
              <a:rPr lang="en-GB" sz="4000" dirty="0" err="1">
                <a:solidFill>
                  <a:prstClr val="black"/>
                </a:solidFill>
              </a:rPr>
              <a:t>Estornes</a:t>
            </a:r>
            <a:r>
              <a:rPr lang="en-GB" sz="4000" dirty="0">
                <a:solidFill>
                  <a:prstClr val="black"/>
                </a:solidFill>
              </a:rPr>
              <a:t> Y, Weber K, </a:t>
            </a:r>
            <a:r>
              <a:rPr lang="en-GB" sz="4000" dirty="0" err="1">
                <a:solidFill>
                  <a:prstClr val="black"/>
                </a:solidFill>
              </a:rPr>
              <a:t>Vanbervliet</a:t>
            </a:r>
            <a:r>
              <a:rPr lang="en-GB" sz="4000" dirty="0">
                <a:solidFill>
                  <a:prstClr val="black"/>
                </a:solidFill>
              </a:rPr>
              <a:t> B, </a:t>
            </a:r>
            <a:r>
              <a:rPr lang="en-GB" sz="4000" dirty="0" err="1">
                <a:solidFill>
                  <a:prstClr val="black"/>
                </a:solidFill>
              </a:rPr>
              <a:t>Lefrançois</a:t>
            </a:r>
            <a:r>
              <a:rPr lang="en-GB" sz="4000" dirty="0">
                <a:solidFill>
                  <a:prstClr val="black"/>
                </a:solidFill>
              </a:rPr>
              <a:t> L, Garcia A, </a:t>
            </a:r>
            <a:r>
              <a:rPr lang="en-GB" sz="4000" dirty="0" err="1">
                <a:solidFill>
                  <a:prstClr val="black"/>
                </a:solidFill>
              </a:rPr>
              <a:t>Kfoury</a:t>
            </a:r>
            <a:r>
              <a:rPr lang="en-GB" sz="4000" dirty="0">
                <a:solidFill>
                  <a:prstClr val="black"/>
                </a:solidFill>
              </a:rPr>
              <a:t> A, Pez F, </a:t>
            </a:r>
            <a:r>
              <a:rPr lang="en-GB" sz="4000" dirty="0" err="1">
                <a:solidFill>
                  <a:prstClr val="black"/>
                </a:solidFill>
              </a:rPr>
              <a:t>Coste</a:t>
            </a:r>
            <a:r>
              <a:rPr lang="en-GB" sz="4000" dirty="0">
                <a:solidFill>
                  <a:prstClr val="black"/>
                </a:solidFill>
              </a:rPr>
              <a:t> I, </a:t>
            </a:r>
            <a:r>
              <a:rPr lang="en-GB" sz="4000" dirty="0" err="1">
                <a:solidFill>
                  <a:prstClr val="black"/>
                </a:solidFill>
              </a:rPr>
              <a:t>Saintigny</a:t>
            </a:r>
            <a:r>
              <a:rPr lang="en-GB" sz="4000" dirty="0">
                <a:solidFill>
                  <a:prstClr val="black"/>
                </a:solidFill>
              </a:rPr>
              <a:t> P, </a:t>
            </a:r>
            <a:r>
              <a:rPr lang="en-GB" sz="4000" dirty="0" err="1">
                <a:solidFill>
                  <a:prstClr val="black"/>
                </a:solidFill>
              </a:rPr>
              <a:t>Viari</a:t>
            </a:r>
            <a:r>
              <a:rPr lang="en-GB" sz="4000" dirty="0">
                <a:solidFill>
                  <a:prstClr val="black"/>
                </a:solidFill>
              </a:rPr>
              <a:t> A, Lang K, </a:t>
            </a:r>
            <a:r>
              <a:rPr lang="en-GB" sz="4000" dirty="0" err="1">
                <a:solidFill>
                  <a:prstClr val="black"/>
                </a:solidFill>
              </a:rPr>
              <a:t>Guey</a:t>
            </a:r>
            <a:r>
              <a:rPr lang="en-GB" sz="4000" dirty="0">
                <a:solidFill>
                  <a:prstClr val="black"/>
                </a:solidFill>
              </a:rPr>
              <a:t> B, </a:t>
            </a:r>
            <a:r>
              <a:rPr lang="en-GB" sz="4000" dirty="0" err="1">
                <a:solidFill>
                  <a:prstClr val="black"/>
                </a:solidFill>
              </a:rPr>
              <a:t>Hervieu</a:t>
            </a:r>
            <a:r>
              <a:rPr lang="en-GB" sz="4000" dirty="0">
                <a:solidFill>
                  <a:prstClr val="black"/>
                </a:solidFill>
              </a:rPr>
              <a:t> V, </a:t>
            </a:r>
            <a:r>
              <a:rPr lang="en-GB" sz="4000" dirty="0" err="1">
                <a:solidFill>
                  <a:prstClr val="black"/>
                </a:solidFill>
              </a:rPr>
              <a:t>Bancel</a:t>
            </a:r>
            <a:r>
              <a:rPr lang="en-GB" sz="4000" dirty="0">
                <a:solidFill>
                  <a:prstClr val="black"/>
                </a:solidFill>
              </a:rPr>
              <a:t> B, </a:t>
            </a:r>
            <a:r>
              <a:rPr lang="en-GB" sz="4000" dirty="0" err="1">
                <a:solidFill>
                  <a:prstClr val="black"/>
                </a:solidFill>
              </a:rPr>
              <a:t>Bartoch</a:t>
            </a:r>
            <a:r>
              <a:rPr lang="en-GB" sz="4000" dirty="0">
                <a:solidFill>
                  <a:prstClr val="black"/>
                </a:solidFill>
              </a:rPr>
              <a:t> B, </a:t>
            </a:r>
            <a:r>
              <a:rPr lang="en-GB" sz="4000" dirty="0" err="1">
                <a:solidFill>
                  <a:prstClr val="black"/>
                </a:solidFill>
              </a:rPr>
              <a:t>Durantel</a:t>
            </a:r>
            <a:r>
              <a:rPr lang="en-GB" sz="4000" dirty="0">
                <a:solidFill>
                  <a:prstClr val="black"/>
                </a:solidFill>
              </a:rPr>
              <a:t> D, </a:t>
            </a:r>
            <a:r>
              <a:rPr lang="en-GB" sz="4000" dirty="0" err="1">
                <a:solidFill>
                  <a:prstClr val="black"/>
                </a:solidFill>
              </a:rPr>
              <a:t>Renno</a:t>
            </a:r>
            <a:r>
              <a:rPr lang="en-GB" sz="4000" dirty="0">
                <a:solidFill>
                  <a:prstClr val="black"/>
                </a:solidFill>
              </a:rPr>
              <a:t> T, Merle P, </a:t>
            </a:r>
            <a:r>
              <a:rPr lang="en-GB" sz="4000" dirty="0" err="1">
                <a:solidFill>
                  <a:prstClr val="black"/>
                </a:solidFill>
              </a:rPr>
              <a:t>Lebecque</a:t>
            </a:r>
            <a:r>
              <a:rPr lang="en-GB" sz="4000" dirty="0">
                <a:solidFill>
                  <a:prstClr val="black"/>
                </a:solidFill>
              </a:rPr>
              <a:t> S (*co-premiers auteurs) </a:t>
            </a:r>
            <a:r>
              <a:rPr lang="en-GB" sz="4000" b="1" dirty="0">
                <a:solidFill>
                  <a:prstClr val="black"/>
                </a:solidFill>
              </a:rPr>
              <a:t>Journal of Hepatology Oct 2019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4653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31520" y="349130"/>
            <a:ext cx="10622280" cy="640911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fr-FR" sz="11200" b="1" dirty="0">
                <a:solidFill>
                  <a:srgbClr val="00B0F0"/>
                </a:solidFill>
              </a:rPr>
              <a:t>Annexe </a:t>
            </a:r>
            <a:r>
              <a:rPr lang="fr-FR" sz="11200" b="1" dirty="0" smtClean="0">
                <a:solidFill>
                  <a:srgbClr val="00B0F0"/>
                </a:solidFill>
              </a:rPr>
              <a:t>4’ </a:t>
            </a:r>
            <a:r>
              <a:rPr lang="fr-FR" sz="11200" b="1" dirty="0" smtClean="0">
                <a:solidFill>
                  <a:srgbClr val="00B0F0"/>
                </a:solidFill>
              </a:rPr>
              <a:t>: CV Dr Monelle BERTRAND</a:t>
            </a:r>
          </a:p>
          <a:p>
            <a:pPr marL="0" indent="0" algn="ctr">
              <a:buNone/>
            </a:pPr>
            <a:endParaRPr lang="fr-FR" sz="800" b="1" dirty="0" smtClean="0">
              <a:solidFill>
                <a:srgbClr val="00B0F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Date de naissance </a:t>
            </a:r>
            <a:r>
              <a:rPr lang="fr-FR" sz="4000" dirty="0" smtClean="0"/>
              <a:t>18/05/1976		Numéro </a:t>
            </a:r>
            <a:r>
              <a:rPr lang="fr-FR" sz="4000" dirty="0"/>
              <a:t>RPPS : </a:t>
            </a:r>
            <a:r>
              <a:rPr lang="fr-FR" sz="4000" dirty="0" smtClean="0"/>
              <a:t>10004031562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/>
              <a:t>ADRESSE </a:t>
            </a:r>
            <a:r>
              <a:rPr lang="fr-FR" sz="4000" b="1" u="sng" dirty="0" smtClean="0"/>
              <a:t>PROFESSIONNELLE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sz="1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Unité Transversale de Nutrition Clinique CHU Toulouse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Hôpital </a:t>
            </a:r>
            <a:r>
              <a:rPr lang="fr-FR" sz="4000" dirty="0" smtClean="0"/>
              <a:t>Rangueil, 1 </a:t>
            </a:r>
            <a:r>
              <a:rPr lang="fr-FR" sz="4000" dirty="0"/>
              <a:t>avenue Jean </a:t>
            </a:r>
            <a:r>
              <a:rPr lang="fr-FR" sz="4000" dirty="0" err="1"/>
              <a:t>Poulhès</a:t>
            </a:r>
            <a:r>
              <a:rPr lang="fr-FR" sz="4000" dirty="0"/>
              <a:t> – TSA </a:t>
            </a:r>
            <a:r>
              <a:rPr lang="fr-FR" sz="4000" dirty="0" smtClean="0"/>
              <a:t>50032	, 31059 </a:t>
            </a:r>
            <a:r>
              <a:rPr lang="fr-FR" sz="4000" dirty="0"/>
              <a:t>Toulouse cedex </a:t>
            </a:r>
            <a:r>
              <a:rPr lang="fr-FR" sz="4000" dirty="0" smtClean="0"/>
              <a:t>9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Tél. 05 61 32 37 34	</a:t>
            </a:r>
            <a:r>
              <a:rPr lang="fr-FR" sz="4000" dirty="0" smtClean="0"/>
              <a:t>Fax </a:t>
            </a:r>
            <a:r>
              <a:rPr lang="fr-FR" sz="4000" dirty="0"/>
              <a:t>05 61 32 38 25	E-mail </a:t>
            </a:r>
            <a:r>
              <a:rPr lang="fr-FR" sz="4000" dirty="0">
                <a:hlinkClick r:id="rId2"/>
              </a:rPr>
              <a:t>bertrand.m@chu-toulouse.fr</a:t>
            </a:r>
            <a:r>
              <a:rPr lang="fr-FR" sz="40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/>
              <a:t>FORMATIONS ET DIPLOMES</a:t>
            </a:r>
            <a:endParaRPr lang="fr-FR" sz="4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b="1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2010 : Diplôme Interuniversitaire européen de nutrition clinique et métabolisme, Université Sophia Antipolis, </a:t>
            </a:r>
            <a:r>
              <a:rPr lang="fr-FR" sz="4000" dirty="0" smtClean="0"/>
              <a:t>Nice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2010 : Diplôme d'Etudes Spécialisées Complémentaires de nutrition, Université Paul Sabatier, </a:t>
            </a:r>
            <a:r>
              <a:rPr lang="fr-FR" sz="4000" dirty="0" smtClean="0"/>
              <a:t>Toulouse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2009 : Diplôme Universitaire d’éducation thérapeutique, Université Paul Sabatier, Toulouse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2006 : Diplôme d’Etat de docteur en médecine spécialisée clinique, Université Paul Sabatier, Toulouse </a:t>
            </a:r>
            <a:r>
              <a:rPr lang="fr-FR" sz="4000" dirty="0" smtClean="0"/>
              <a:t>III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2005 : Diplôme d’Etudes Spécialisées d’endocrinologie, diabétologie et maladies métaboliques, Université Paul Sabatier, Toulouse </a:t>
            </a:r>
            <a:r>
              <a:rPr lang="fr-FR" sz="4000" dirty="0" smtClean="0"/>
              <a:t>III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1998 : Maîtrise des sciences biologiques et médicale, Université René Descartes, </a:t>
            </a:r>
            <a:r>
              <a:rPr lang="fr-FR" sz="4000" dirty="0" smtClean="0"/>
              <a:t>Paris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1998 : Certificat de biochimie spécialisée : biologie moléculaire et cellulaire, Faculté Cochin Port-Royal, </a:t>
            </a:r>
            <a:r>
              <a:rPr lang="fr-FR" sz="4000" dirty="0" smtClean="0"/>
              <a:t>Paris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1997 : Certificat de biochimie générale, Faculté Necker-Enfants Malades, </a:t>
            </a:r>
            <a:r>
              <a:rPr lang="fr-FR" sz="4000" dirty="0" smtClean="0"/>
              <a:t>Paris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1994-2001 : Premier et deuxième cycles des études médicales, Faculté Cochin Port-Royal, Paris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/>
              <a:t>PARCOURS PROFESSIONNEL</a:t>
            </a:r>
            <a:r>
              <a:rPr lang="fr-FR" sz="4000" b="1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Depuis novembre 2009 : Praticien Hospitalier temps plein sur l’Unité Transversale de Nutrition Clinique du CHU de Toulouse, service d’endocrinologie-nutrition-maladies métaboliques du Professeur RITZ, pôle cardio-vasculaire et métabolique.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Novembre 2006 à octobre 2009 : Chef de clinique dans le service de diabétologie du Professeur HANAIRE, hôpital Rangueil, </a:t>
            </a:r>
            <a:r>
              <a:rPr lang="fr-FR" sz="4000" dirty="0" smtClean="0"/>
              <a:t>Toulouse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/>
              <a:t>Fonction représentative et membre société savante</a:t>
            </a:r>
            <a:endParaRPr lang="fr-FR" sz="4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Présidente du Comité de Liaison Alimentation et Nutrition du CHU de Toulouse depuis 2017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Membre de la Société Francophone de Nutrition Clinique et Métabolisme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Membre de la Fédération Française Anorexie </a:t>
            </a:r>
            <a:r>
              <a:rPr lang="fr-FR" sz="4000" dirty="0" smtClean="0"/>
              <a:t>Boulimie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 smtClean="0"/>
              <a:t>3 dernières publications scientifiques</a:t>
            </a:r>
            <a:endParaRPr lang="fr-FR" sz="4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600" u="sng" dirty="0" smtClean="0">
              <a:hlinkClick r:id="rId3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000" dirty="0" smtClean="0">
                <a:solidFill>
                  <a:prstClr val="black"/>
                </a:solidFill>
              </a:rPr>
              <a:t>Glucose abnormalities and inappropriate weight gain predict negative pregnancy outcomes after gastric bypass surgery.</a:t>
            </a:r>
            <a:endParaRPr lang="en-GB" sz="4000" dirty="0" smtClean="0">
              <a:hlinkClick r:id="rId3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000" dirty="0" smtClean="0"/>
              <a:t>Gohier H, </a:t>
            </a:r>
            <a:r>
              <a:rPr lang="en-GB" sz="4000" dirty="0" err="1" smtClean="0"/>
              <a:t>Guyard-Boileau</a:t>
            </a:r>
            <a:r>
              <a:rPr lang="en-GB" sz="4000" dirty="0" smtClean="0"/>
              <a:t> B, </a:t>
            </a:r>
            <a:r>
              <a:rPr lang="en-GB" sz="4000" dirty="0" err="1" smtClean="0"/>
              <a:t>Tuyeras</a:t>
            </a:r>
            <a:r>
              <a:rPr lang="en-GB" sz="4000" dirty="0" smtClean="0"/>
              <a:t> G, Bertrand M, Coustols M, </a:t>
            </a:r>
            <a:r>
              <a:rPr lang="en-GB" sz="4000" dirty="0" err="1" smtClean="0"/>
              <a:t>Guerby</a:t>
            </a:r>
            <a:r>
              <a:rPr lang="en-GB" sz="4000" dirty="0" smtClean="0"/>
              <a:t> P, </a:t>
            </a:r>
            <a:r>
              <a:rPr lang="en-GB" sz="4000" dirty="0" err="1" smtClean="0"/>
              <a:t>Parant</a:t>
            </a:r>
            <a:r>
              <a:rPr lang="en-GB" sz="4000" dirty="0" smtClean="0"/>
              <a:t> O, Ritz P, </a:t>
            </a:r>
            <a:r>
              <a:rPr lang="en-GB" sz="4000" dirty="0" err="1" smtClean="0"/>
              <a:t>Hanaire</a:t>
            </a:r>
            <a:r>
              <a:rPr lang="en-GB" sz="4000" dirty="0" smtClean="0"/>
              <a:t> </a:t>
            </a:r>
            <a:r>
              <a:rPr lang="en-GB" sz="4000" dirty="0" err="1" smtClean="0"/>
              <a:t>H.Gohier</a:t>
            </a:r>
            <a:r>
              <a:rPr lang="en-GB" sz="4000" dirty="0" smtClean="0"/>
              <a:t> H, et al.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000" dirty="0" err="1" smtClean="0"/>
              <a:t>Obes</a:t>
            </a:r>
            <a:r>
              <a:rPr lang="en-GB" sz="4000" dirty="0" smtClean="0"/>
              <a:t> Surg. 2021 Jul;31(7):3123-3129.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dirty="0" smtClean="0"/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000" dirty="0" err="1" smtClean="0"/>
              <a:t>Acrodermatitis</a:t>
            </a:r>
            <a:r>
              <a:rPr lang="en-GB" sz="4000" dirty="0" smtClean="0"/>
              <a:t> </a:t>
            </a:r>
            <a:r>
              <a:rPr lang="en-GB" sz="4000" dirty="0" err="1" smtClean="0"/>
              <a:t>enteropathica</a:t>
            </a:r>
            <a:r>
              <a:rPr lang="en-GB" sz="4000" dirty="0" smtClean="0"/>
              <a:t>-like eruption secondary to vitamin and amino acid deficiencies associated with pancreatic tumour.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000" dirty="0" smtClean="0"/>
              <a:t>Masson </a:t>
            </a:r>
            <a:r>
              <a:rPr lang="en-GB" sz="4000" dirty="0" err="1" smtClean="0"/>
              <a:t>Regnault</a:t>
            </a:r>
            <a:r>
              <a:rPr lang="en-GB" sz="4000" dirty="0" smtClean="0"/>
              <a:t> M, </a:t>
            </a:r>
            <a:r>
              <a:rPr lang="en-GB" sz="4000" dirty="0" err="1" smtClean="0"/>
              <a:t>Uthurriague</a:t>
            </a:r>
            <a:r>
              <a:rPr lang="en-GB" sz="4000" dirty="0" smtClean="0"/>
              <a:t> C, Bertrand M, </a:t>
            </a:r>
            <a:r>
              <a:rPr lang="en-GB" sz="4000" dirty="0" err="1" smtClean="0"/>
              <a:t>Vezzosi</a:t>
            </a:r>
            <a:r>
              <a:rPr lang="en-GB" sz="4000" dirty="0" smtClean="0"/>
              <a:t> D, Meyer N, Paul C, Henry O, </a:t>
            </a:r>
            <a:r>
              <a:rPr lang="en-GB" sz="4000" dirty="0" err="1" smtClean="0"/>
              <a:t>Sabourdy</a:t>
            </a:r>
            <a:r>
              <a:rPr lang="en-GB" sz="4000" dirty="0" smtClean="0"/>
              <a:t> F, Caspar-</a:t>
            </a:r>
            <a:r>
              <a:rPr lang="en-GB" sz="4000" dirty="0" err="1" smtClean="0"/>
              <a:t>Bauguil</a:t>
            </a:r>
            <a:r>
              <a:rPr lang="en-GB" sz="4000" dirty="0" smtClean="0"/>
              <a:t> S, </a:t>
            </a:r>
            <a:r>
              <a:rPr lang="en-GB" sz="4000" dirty="0" err="1" smtClean="0"/>
              <a:t>Spenatto</a:t>
            </a:r>
            <a:r>
              <a:rPr lang="en-GB" sz="4000" dirty="0" smtClean="0"/>
              <a:t> 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000" dirty="0" smtClean="0"/>
              <a:t>Ann </a:t>
            </a:r>
            <a:r>
              <a:rPr lang="en-GB" sz="4000" dirty="0" err="1" smtClean="0"/>
              <a:t>Dermatol</a:t>
            </a:r>
            <a:r>
              <a:rPr lang="en-GB" sz="4000" dirty="0" smtClean="0"/>
              <a:t> </a:t>
            </a:r>
            <a:r>
              <a:rPr lang="en-GB" sz="4000" dirty="0" err="1" smtClean="0"/>
              <a:t>Venereol</a:t>
            </a:r>
            <a:r>
              <a:rPr lang="en-GB" sz="4000" dirty="0" smtClean="0"/>
              <a:t>. 2021 Jun;148(2):133-135.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 smtClean="0"/>
              <a:t> 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000" dirty="0" smtClean="0"/>
              <a:t>A Case Report of Myotonic Disease and Gastric Bypass and a Literature Review.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000" dirty="0" smtClean="0"/>
              <a:t>Gohier H, Cintas P, </a:t>
            </a:r>
            <a:r>
              <a:rPr lang="en-GB" sz="4000" dirty="0" err="1" smtClean="0"/>
              <a:t>Montastier</a:t>
            </a:r>
            <a:r>
              <a:rPr lang="en-GB" sz="4000" dirty="0" smtClean="0"/>
              <a:t> E, Bertrand M, </a:t>
            </a:r>
            <a:r>
              <a:rPr lang="en-GB" sz="4000" dirty="0" err="1" smtClean="0"/>
              <a:t>Tuyeras</a:t>
            </a:r>
            <a:r>
              <a:rPr lang="en-GB" sz="4000" dirty="0" smtClean="0"/>
              <a:t> G, </a:t>
            </a:r>
            <a:r>
              <a:rPr lang="en-GB" sz="4000" dirty="0" err="1" smtClean="0"/>
              <a:t>Chalret</a:t>
            </a:r>
            <a:r>
              <a:rPr lang="en-GB" sz="4000" dirty="0" smtClean="0"/>
              <a:t> du </a:t>
            </a:r>
            <a:r>
              <a:rPr lang="en-GB" sz="4000" dirty="0" err="1" smtClean="0"/>
              <a:t>Rieu</a:t>
            </a:r>
            <a:r>
              <a:rPr lang="en-GB" sz="4000" dirty="0" smtClean="0"/>
              <a:t> M, </a:t>
            </a:r>
            <a:r>
              <a:rPr lang="en-GB" sz="4000" dirty="0" err="1" smtClean="0"/>
              <a:t>Estrade</a:t>
            </a:r>
            <a:r>
              <a:rPr lang="en-GB" sz="4000" dirty="0" smtClean="0"/>
              <a:t> A, Ritz P.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000" dirty="0" err="1" smtClean="0"/>
              <a:t>Obes</a:t>
            </a:r>
            <a:r>
              <a:rPr lang="en-GB" sz="4000" dirty="0" smtClean="0"/>
              <a:t> Surg. 2019 Jul;29(7):2355-2356.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6420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31520" y="349130"/>
            <a:ext cx="10622280" cy="6409113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fr-FR" sz="9800" b="1" dirty="0" smtClean="0">
                <a:solidFill>
                  <a:srgbClr val="00B0F0"/>
                </a:solidFill>
              </a:rPr>
              <a:t>Annexe </a:t>
            </a:r>
            <a:r>
              <a:rPr lang="fr-FR" sz="9800" b="1" dirty="0">
                <a:solidFill>
                  <a:srgbClr val="00B0F0"/>
                </a:solidFill>
              </a:rPr>
              <a:t>4</a:t>
            </a:r>
            <a:r>
              <a:rPr lang="fr-FR" sz="9800" b="1" dirty="0" smtClean="0">
                <a:solidFill>
                  <a:srgbClr val="00B0F0"/>
                </a:solidFill>
              </a:rPr>
              <a:t>’’</a:t>
            </a:r>
            <a:r>
              <a:rPr lang="fr-FR" sz="9800" b="1" dirty="0" smtClean="0">
                <a:solidFill>
                  <a:srgbClr val="00B0F0"/>
                </a:solidFill>
              </a:rPr>
              <a:t>: </a:t>
            </a:r>
            <a:r>
              <a:rPr lang="fr-FR" sz="9800" b="1" dirty="0" smtClean="0">
                <a:solidFill>
                  <a:srgbClr val="00B0F0"/>
                </a:solidFill>
              </a:rPr>
              <a:t>CV Mme ALBERT Véronique</a:t>
            </a:r>
          </a:p>
          <a:p>
            <a:pPr marL="0" indent="0" algn="ctr">
              <a:buNone/>
            </a:pPr>
            <a:r>
              <a:rPr lang="fr-FR" sz="9800" b="1" dirty="0" smtClean="0">
                <a:solidFill>
                  <a:srgbClr val="00B0F0"/>
                </a:solidFill>
              </a:rPr>
              <a:t>Diététicienne</a:t>
            </a:r>
          </a:p>
          <a:p>
            <a:pPr marL="0" indent="0" algn="ctr">
              <a:buNone/>
            </a:pPr>
            <a:endParaRPr lang="fr-FR" sz="800" b="1" dirty="0" smtClean="0">
              <a:solidFill>
                <a:srgbClr val="00B0F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3700" dirty="0"/>
              <a:t>Date de naissance </a:t>
            </a:r>
            <a:r>
              <a:rPr lang="fr-FR" sz="3700" dirty="0" smtClean="0"/>
              <a:t>05/06/1981</a:t>
            </a:r>
            <a:r>
              <a:rPr lang="fr-FR" sz="4000" dirty="0" smtClean="0"/>
              <a:t>		</a:t>
            </a: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/>
              <a:t>ADRESSE </a:t>
            </a:r>
            <a:r>
              <a:rPr lang="fr-FR" sz="4000" b="1" u="sng" dirty="0" smtClean="0"/>
              <a:t>PROFESSIONNELLE</a:t>
            </a:r>
            <a:endParaRPr lang="fr-FR" sz="31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3100" dirty="0" smtClean="0"/>
              <a:t>CHU </a:t>
            </a:r>
            <a:r>
              <a:rPr lang="fr-FR" sz="3100" dirty="0"/>
              <a:t>Toulouse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3100" dirty="0"/>
              <a:t>Hôpital </a:t>
            </a:r>
            <a:r>
              <a:rPr lang="fr-FR" sz="3100" dirty="0" smtClean="0"/>
              <a:t>Rangueil, 1 </a:t>
            </a:r>
            <a:r>
              <a:rPr lang="fr-FR" sz="3100" dirty="0"/>
              <a:t>avenue Jean </a:t>
            </a:r>
            <a:r>
              <a:rPr lang="fr-FR" sz="3100" dirty="0" err="1"/>
              <a:t>Poulhès</a:t>
            </a:r>
            <a:r>
              <a:rPr lang="fr-FR" sz="3100" dirty="0"/>
              <a:t> – TSA </a:t>
            </a:r>
            <a:r>
              <a:rPr lang="fr-FR" sz="3100" dirty="0" smtClean="0"/>
              <a:t>50032	, 31059 </a:t>
            </a:r>
            <a:r>
              <a:rPr lang="fr-FR" sz="3100" dirty="0"/>
              <a:t>Toulouse cedex </a:t>
            </a:r>
            <a:r>
              <a:rPr lang="fr-FR" sz="3100" dirty="0" smtClean="0"/>
              <a:t>9</a:t>
            </a:r>
            <a:endParaRPr lang="fr-FR" sz="31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3100" dirty="0"/>
              <a:t>Tél. 05 61 32 </a:t>
            </a:r>
            <a:r>
              <a:rPr lang="fr-FR" sz="3100" dirty="0" smtClean="0"/>
              <a:t>30 04</a:t>
            </a:r>
            <a:r>
              <a:rPr lang="fr-FR" sz="3100" dirty="0"/>
              <a:t>		E-mail</a:t>
            </a:r>
            <a:r>
              <a:rPr lang="fr-FR" sz="31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3100" u="sng" dirty="0" smtClean="0">
                <a:solidFill>
                  <a:schemeClr val="accent1">
                    <a:lumMod val="75000"/>
                  </a:schemeClr>
                </a:solidFill>
              </a:rPr>
              <a:t>albert.v</a:t>
            </a:r>
            <a:r>
              <a:rPr lang="fr-FR" sz="3100" u="sng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@chu-toulouse.fr</a:t>
            </a:r>
            <a:r>
              <a:rPr lang="fr-FR" sz="3100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fr-FR" sz="3100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/>
              <a:t>FORMATIONS ET </a:t>
            </a:r>
            <a:r>
              <a:rPr lang="fr-FR" sz="4000" b="1" u="sng" dirty="0" smtClean="0"/>
              <a:t>DIPLOMES</a:t>
            </a:r>
          </a:p>
          <a:p>
            <a:r>
              <a:rPr lang="fr-FR" sz="3700" dirty="0" smtClean="0">
                <a:latin typeface="Times New Roman"/>
                <a:ea typeface="Times New Roman"/>
              </a:rPr>
              <a:t>2020</a:t>
            </a:r>
            <a:r>
              <a:rPr lang="fr-FR" sz="3700" dirty="0">
                <a:latin typeface="Times New Roman"/>
                <a:ea typeface="Times New Roman"/>
              </a:rPr>
              <a:t> : </a:t>
            </a:r>
            <a:r>
              <a:rPr lang="fr-FR" sz="3700" dirty="0">
                <a:latin typeface="Times New Roman"/>
                <a:ea typeface="Times New Roman"/>
                <a:cs typeface="Aharoni"/>
              </a:rPr>
              <a:t>Formation  ETP dispensée par le GIPSE : se former à l’éducation thérapeutique</a:t>
            </a:r>
            <a:endParaRPr lang="fr-FR" sz="3700" dirty="0">
              <a:latin typeface="Times New Roman"/>
              <a:ea typeface="Times New Roman"/>
            </a:endParaRPr>
          </a:p>
          <a:p>
            <a:r>
              <a:rPr lang="fr-FR" sz="3700" dirty="0" smtClean="0">
                <a:latin typeface="Times New Roman"/>
                <a:ea typeface="Times New Roman"/>
              </a:rPr>
              <a:t>2014</a:t>
            </a:r>
            <a:r>
              <a:rPr lang="fr-FR" sz="3700" dirty="0">
                <a:latin typeface="Times New Roman"/>
                <a:ea typeface="Times New Roman"/>
              </a:rPr>
              <a:t> : DIU Nutrition artificielle et métabolisme au sein de l’université Paris DESCARTES (75).</a:t>
            </a:r>
          </a:p>
          <a:p>
            <a:r>
              <a:rPr lang="fr-FR" sz="3700" dirty="0" smtClean="0">
                <a:latin typeface="Times New Roman"/>
                <a:ea typeface="Times New Roman"/>
              </a:rPr>
              <a:t>2006</a:t>
            </a:r>
            <a:r>
              <a:rPr lang="fr-FR" sz="3700" dirty="0">
                <a:latin typeface="Times New Roman"/>
                <a:ea typeface="Times New Roman"/>
              </a:rPr>
              <a:t> : DU sport et nutrition au sein de l’université Paris 13 à Bobigny (93).</a:t>
            </a:r>
          </a:p>
          <a:p>
            <a:r>
              <a:rPr lang="fr-FR" sz="3700" dirty="0" smtClean="0">
                <a:latin typeface="Times New Roman"/>
                <a:ea typeface="Times New Roman"/>
                <a:cs typeface="Aharoni"/>
              </a:rPr>
              <a:t>2002</a:t>
            </a:r>
            <a:r>
              <a:rPr lang="fr-FR" sz="3700" dirty="0">
                <a:latin typeface="Times New Roman"/>
                <a:ea typeface="Times New Roman"/>
                <a:cs typeface="Aharoni"/>
              </a:rPr>
              <a:t> : BTS diététique au sein du lycée Rabelais à Paris (75).</a:t>
            </a:r>
            <a:endParaRPr lang="fr-FR" sz="3700" dirty="0">
              <a:latin typeface="Times New Roman"/>
              <a:ea typeface="Times New Roman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sz="4000" b="1" u="sng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sz="1600" b="1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 smtClean="0"/>
              <a:t>PARCOURS </a:t>
            </a:r>
            <a:r>
              <a:rPr lang="fr-FR" sz="4000" b="1" u="sng" dirty="0"/>
              <a:t>PROFESSIONNEL</a:t>
            </a:r>
            <a:r>
              <a:rPr lang="fr-FR" sz="4000" b="1" dirty="0"/>
              <a:t> </a:t>
            </a:r>
          </a:p>
          <a:p>
            <a:pPr>
              <a:spcAft>
                <a:spcPts val="0"/>
              </a:spcAft>
            </a:pPr>
            <a:r>
              <a:rPr lang="fr-FR" sz="3700" dirty="0" smtClean="0">
                <a:latin typeface="Times New Roman"/>
                <a:ea typeface="Times New Roman"/>
                <a:cs typeface="Aharoni"/>
              </a:rPr>
              <a:t>Depuis </a:t>
            </a:r>
            <a:r>
              <a:rPr lang="fr-FR" sz="3700" dirty="0">
                <a:latin typeface="Times New Roman"/>
                <a:ea typeface="Times New Roman"/>
                <a:cs typeface="Aharoni"/>
              </a:rPr>
              <a:t>septembre 2017 : Diététicienne au sein du CHU de Toulouse. Prise en charge des patients dans les services d’oncologie </a:t>
            </a:r>
            <a:r>
              <a:rPr lang="fr-FR" sz="3700" dirty="0" smtClean="0">
                <a:latin typeface="Times New Roman"/>
                <a:ea typeface="Times New Roman"/>
                <a:cs typeface="Aharoni"/>
              </a:rPr>
              <a:t>médicale. </a:t>
            </a:r>
          </a:p>
          <a:p>
            <a:pPr>
              <a:spcAft>
                <a:spcPts val="0"/>
              </a:spcAft>
            </a:pPr>
            <a:r>
              <a:rPr lang="fr-FR" sz="3700" dirty="0" smtClean="0">
                <a:latin typeface="Times New Roman"/>
                <a:ea typeface="Times New Roman"/>
                <a:cs typeface="Aharoni"/>
              </a:rPr>
              <a:t>De </a:t>
            </a:r>
            <a:r>
              <a:rPr lang="fr-FR" sz="3700" dirty="0">
                <a:latin typeface="Times New Roman"/>
                <a:ea typeface="Times New Roman"/>
                <a:cs typeface="Aharoni"/>
              </a:rPr>
              <a:t>octobre 2007 à septembre 2017 : Diététicienne coordinatrice </a:t>
            </a:r>
            <a:r>
              <a:rPr lang="fr-FR" sz="3700" dirty="0" smtClean="0">
                <a:latin typeface="Times New Roman"/>
                <a:ea typeface="Times New Roman"/>
                <a:cs typeface="Aharoni"/>
              </a:rPr>
              <a:t>pour un prestataire de santé à </a:t>
            </a:r>
            <a:r>
              <a:rPr lang="fr-FR" sz="3700" dirty="0">
                <a:latin typeface="Times New Roman"/>
                <a:ea typeface="Times New Roman"/>
                <a:cs typeface="Aharoni"/>
              </a:rPr>
              <a:t>Toulouse (31</a:t>
            </a:r>
            <a:r>
              <a:rPr lang="fr-FR" sz="3700" dirty="0" smtClean="0">
                <a:latin typeface="Times New Roman"/>
                <a:ea typeface="Times New Roman"/>
                <a:cs typeface="Aharoni"/>
              </a:rPr>
              <a:t>):</a:t>
            </a:r>
            <a:r>
              <a:rPr lang="fr-FR" sz="3700" b="1" dirty="0" smtClean="0">
                <a:latin typeface="Times New Roman"/>
                <a:ea typeface="Times New Roman"/>
                <a:cs typeface="Aharoni"/>
              </a:rPr>
              <a:t> </a:t>
            </a:r>
            <a:r>
              <a:rPr lang="fr-FR" sz="3700" dirty="0">
                <a:latin typeface="Times New Roman"/>
                <a:ea typeface="Times New Roman"/>
                <a:cs typeface="Aharoni"/>
              </a:rPr>
              <a:t>Nutrition entérale et parentérale à domicile, complémentation orale, dépistage  et prévention de la dénutrition.</a:t>
            </a:r>
            <a:endParaRPr lang="fr-FR" sz="3700" dirty="0">
              <a:latin typeface="Times New Roman"/>
              <a:ea typeface="Times New Roman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sz="4000" b="1" u="sng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 smtClean="0"/>
              <a:t>Fonction </a:t>
            </a:r>
            <a:r>
              <a:rPr lang="fr-FR" sz="4000" b="1" u="sng" dirty="0"/>
              <a:t>représentative et membre société savante</a:t>
            </a:r>
            <a:endParaRPr lang="fr-FR" sz="4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3700" dirty="0" smtClean="0">
                <a:latin typeface="Times New Roman"/>
                <a:ea typeface="Times New Roman"/>
                <a:cs typeface="Aharoni"/>
              </a:rPr>
              <a:t>Membre </a:t>
            </a:r>
            <a:r>
              <a:rPr lang="fr-FR" sz="3700" dirty="0">
                <a:latin typeface="Times New Roman"/>
                <a:ea typeface="Times New Roman"/>
                <a:cs typeface="Aharoni"/>
              </a:rPr>
              <a:t>du comité de Nutrition Artificielle à Domicile au sein de</a:t>
            </a:r>
            <a:r>
              <a:rPr lang="fr-FR" sz="3700" b="1" dirty="0">
                <a:latin typeface="Times New Roman"/>
                <a:ea typeface="Times New Roman"/>
                <a:cs typeface="Aharoni"/>
              </a:rPr>
              <a:t> </a:t>
            </a:r>
            <a:r>
              <a:rPr lang="fr-FR" sz="3700" dirty="0" smtClean="0"/>
              <a:t>la </a:t>
            </a:r>
            <a:r>
              <a:rPr lang="fr-FR" sz="3700" dirty="0"/>
              <a:t>Société Francophone de Nutrition Clinique et </a:t>
            </a:r>
            <a:r>
              <a:rPr lang="fr-FR" sz="3700" dirty="0" smtClean="0"/>
              <a:t>Métabolisme depuis mai 2018.</a:t>
            </a:r>
            <a:endParaRPr lang="fr-FR" sz="37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600" dirty="0"/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b="1" u="sng" dirty="0"/>
              <a:t>P</a:t>
            </a:r>
            <a:r>
              <a:rPr lang="fr-FR" sz="4000" b="1" u="sng" dirty="0" smtClean="0"/>
              <a:t>ublications scientifiques et travaux réalisés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sz="15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sz="3700" dirty="0"/>
              <a:t>Adaptations de la prise en charge des patients en </a:t>
            </a:r>
            <a:r>
              <a:rPr lang="fr-FR" sz="3700" dirty="0" smtClean="0"/>
              <a:t>NAD avis </a:t>
            </a:r>
            <a:r>
              <a:rPr lang="fr-FR" sz="3700" dirty="0"/>
              <a:t>du Comité de Nutrition à Domicile de la </a:t>
            </a:r>
            <a:r>
              <a:rPr lang="fr-FR" sz="3700" dirty="0" smtClean="0"/>
              <a:t>SFNCM </a:t>
            </a:r>
            <a:r>
              <a:rPr lang="fr-FR" sz="2500" dirty="0" smtClean="0"/>
              <a:t>Stéphane </a:t>
            </a:r>
            <a:r>
              <a:rPr lang="fr-FR" sz="2500" dirty="0"/>
              <a:t>M. Schneider, Claude </a:t>
            </a:r>
            <a:r>
              <a:rPr lang="fr-FR" sz="2500" dirty="0" err="1"/>
              <a:t>Villain</a:t>
            </a:r>
            <a:r>
              <a:rPr lang="fr-FR" sz="2500" dirty="0"/>
              <a:t>, Catherine Poisson, Ronan </a:t>
            </a:r>
            <a:r>
              <a:rPr lang="fr-FR" sz="2500" dirty="0" smtClean="0"/>
              <a:t>Thibault, Pierre </a:t>
            </a:r>
            <a:r>
              <a:rPr lang="fr-FR" sz="2500" dirty="0" err="1"/>
              <a:t>Déchelotte</a:t>
            </a:r>
            <a:r>
              <a:rPr lang="fr-FR" sz="2500" dirty="0"/>
              <a:t> et le Comité Nutrition à Domicile de la </a:t>
            </a:r>
            <a:r>
              <a:rPr lang="fr-FR" sz="2500" dirty="0" smtClean="0"/>
              <a:t>Société </a:t>
            </a:r>
            <a:r>
              <a:rPr lang="fr-FR" sz="2500" dirty="0"/>
              <a:t>Francophone Nutrition Clinique et </a:t>
            </a:r>
            <a:r>
              <a:rPr lang="fr-FR" sz="2500" dirty="0" smtClean="0"/>
              <a:t>Métabolisme ( 2020)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fr-FR" sz="25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sz="3700" dirty="0" smtClean="0"/>
              <a:t>Guide de Prévention </a:t>
            </a:r>
            <a:r>
              <a:rPr lang="fr-FR" sz="3700" dirty="0"/>
              <a:t>des infections liées aux cathéters veineux </a:t>
            </a:r>
            <a:r>
              <a:rPr lang="fr-FR" sz="3700" dirty="0" smtClean="0"/>
              <a:t>centraux </a:t>
            </a:r>
            <a:r>
              <a:rPr lang="fr-FR" dirty="0">
                <a:solidFill>
                  <a:prstClr val="black"/>
                </a:solidFill>
              </a:rPr>
              <a:t>Comité de Nutrition à Domicile de la </a:t>
            </a:r>
            <a:r>
              <a:rPr lang="fr-FR" dirty="0" smtClean="0">
                <a:solidFill>
                  <a:prstClr val="black"/>
                </a:solidFill>
              </a:rPr>
              <a:t>SFNCM. </a:t>
            </a:r>
            <a:endParaRPr lang="fr-FR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fr-FR" sz="40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4736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1110" y="501290"/>
            <a:ext cx="11231336" cy="592387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sz="8800" dirty="0" smtClean="0">
                <a:solidFill>
                  <a:srgbClr val="00B0F0"/>
                </a:solidFill>
              </a:rPr>
              <a:t>               O</a:t>
            </a:r>
            <a:r>
              <a:rPr lang="fr-FR" sz="4000" b="1" dirty="0" smtClean="0">
                <a:solidFill>
                  <a:srgbClr val="00B0F0"/>
                </a:solidFill>
              </a:rPr>
              <a:t>2</a:t>
            </a:r>
            <a:r>
              <a:rPr lang="fr-FR" sz="8800" dirty="0" smtClean="0">
                <a:solidFill>
                  <a:srgbClr val="00B0F0"/>
                </a:solidFill>
              </a:rPr>
              <a:t>PEN</a:t>
            </a:r>
          </a:p>
          <a:p>
            <a:pPr marL="0" indent="0">
              <a:buNone/>
            </a:pPr>
            <a:r>
              <a:rPr lang="fr-FR" sz="8800" dirty="0" smtClean="0">
                <a:solidFill>
                  <a:srgbClr val="00B0F0"/>
                </a:solidFill>
              </a:rPr>
              <a:t>O</a:t>
            </a:r>
            <a:r>
              <a:rPr lang="fr-FR" sz="5200" dirty="0" smtClean="0">
                <a:solidFill>
                  <a:srgbClr val="00B0F0"/>
                </a:solidFill>
              </a:rPr>
              <a:t>ptimisation en</a:t>
            </a:r>
          </a:p>
          <a:p>
            <a:pPr marL="0" indent="0">
              <a:buNone/>
            </a:pPr>
            <a:r>
              <a:rPr lang="fr-FR" sz="8800" dirty="0" smtClean="0">
                <a:solidFill>
                  <a:srgbClr val="00B0F0"/>
                </a:solidFill>
              </a:rPr>
              <a:t>O</a:t>
            </a:r>
            <a:r>
              <a:rPr lang="fr-FR" sz="5200" dirty="0" smtClean="0">
                <a:solidFill>
                  <a:srgbClr val="00B0F0"/>
                </a:solidFill>
              </a:rPr>
              <a:t>ncologie de la</a:t>
            </a:r>
          </a:p>
          <a:p>
            <a:pPr marL="0" indent="0">
              <a:buNone/>
            </a:pPr>
            <a:r>
              <a:rPr lang="fr-FR" sz="8800" dirty="0" smtClean="0">
                <a:solidFill>
                  <a:srgbClr val="00B0F0"/>
                </a:solidFill>
              </a:rPr>
              <a:t>P</a:t>
            </a:r>
            <a:r>
              <a:rPr lang="fr-FR" sz="5200" dirty="0" smtClean="0">
                <a:solidFill>
                  <a:srgbClr val="00B0F0"/>
                </a:solidFill>
              </a:rPr>
              <a:t>rise </a:t>
            </a:r>
          </a:p>
          <a:p>
            <a:pPr marL="0" indent="0">
              <a:buNone/>
            </a:pPr>
            <a:r>
              <a:rPr lang="fr-FR" sz="8800" dirty="0" smtClean="0">
                <a:solidFill>
                  <a:srgbClr val="00B0F0"/>
                </a:solidFill>
              </a:rPr>
              <a:t>E</a:t>
            </a:r>
            <a:r>
              <a:rPr lang="fr-FR" sz="5200" dirty="0" smtClean="0">
                <a:solidFill>
                  <a:srgbClr val="00B0F0"/>
                </a:solidFill>
              </a:rPr>
              <a:t>n charge</a:t>
            </a:r>
          </a:p>
          <a:p>
            <a:pPr marL="0" indent="0">
              <a:buNone/>
            </a:pPr>
            <a:r>
              <a:rPr lang="fr-FR" sz="8800" dirty="0" smtClean="0">
                <a:solidFill>
                  <a:srgbClr val="00B0F0"/>
                </a:solidFill>
              </a:rPr>
              <a:t>N</a:t>
            </a:r>
            <a:r>
              <a:rPr lang="fr-FR" sz="5200" dirty="0" smtClean="0">
                <a:solidFill>
                  <a:srgbClr val="00B0F0"/>
                </a:solidFill>
              </a:rPr>
              <a:t>utritionnelle</a:t>
            </a:r>
            <a:endParaRPr lang="fr-FR" sz="5200" dirty="0">
              <a:solidFill>
                <a:srgbClr val="00B0F0"/>
              </a:solidFill>
            </a:endParaRPr>
          </a:p>
        </p:txBody>
      </p:sp>
      <p:sp>
        <p:nvSpPr>
          <p:cNvPr id="14338" name="AutoShape 2" descr="cid:image008.jpg@01D714D3.27FE4830"/>
          <p:cNvSpPr>
            <a:spLocks noChangeAspect="1" noChangeArrowheads="1"/>
          </p:cNvSpPr>
          <p:nvPr/>
        </p:nvSpPr>
        <p:spPr bwMode="auto">
          <a:xfrm>
            <a:off x="155575" y="-327025"/>
            <a:ext cx="2009775" cy="695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340" name="AutoShape 4" descr="cid:image008.jpg@01D714D3.27FE4830"/>
          <p:cNvSpPr>
            <a:spLocks noChangeAspect="1" noChangeArrowheads="1"/>
          </p:cNvSpPr>
          <p:nvPr/>
        </p:nvSpPr>
        <p:spPr bwMode="auto">
          <a:xfrm>
            <a:off x="155575" y="-327025"/>
            <a:ext cx="2009775" cy="695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12926" y="0"/>
            <a:ext cx="2079073" cy="714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http://www.jobmania.fr/fichiers/ecoles_universites/58-58-communication_so_image_logo-toulouse-iii_v1.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12926" y="5476965"/>
            <a:ext cx="1977958" cy="75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Le cancer de l&amp;#39;estomac - Clinique de gastroentérologie Mt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8364" y="2076994"/>
            <a:ext cx="2321924" cy="3095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376" y="2817660"/>
            <a:ext cx="2082507" cy="77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90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31520" y="448887"/>
            <a:ext cx="10622280" cy="57280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b="1" dirty="0" smtClean="0">
                <a:solidFill>
                  <a:srgbClr val="00B0F0"/>
                </a:solidFill>
              </a:rPr>
              <a:t>Annexe </a:t>
            </a:r>
            <a:r>
              <a:rPr lang="fr-FR" b="1" dirty="0">
                <a:solidFill>
                  <a:srgbClr val="00B0F0"/>
                </a:solidFill>
              </a:rPr>
              <a:t>5</a:t>
            </a:r>
            <a:r>
              <a:rPr lang="fr-FR" b="1" dirty="0" smtClean="0">
                <a:solidFill>
                  <a:srgbClr val="00B0F0"/>
                </a:solidFill>
              </a:rPr>
              <a:t>: publication  de l’</a:t>
            </a:r>
            <a:r>
              <a:rPr lang="fr-FR" b="1" dirty="0">
                <a:solidFill>
                  <a:srgbClr val="00B0F0"/>
                </a:solidFill>
              </a:rPr>
              <a:t>é</a:t>
            </a:r>
            <a:r>
              <a:rPr lang="fr-FR" b="1" dirty="0" smtClean="0">
                <a:solidFill>
                  <a:srgbClr val="00B0F0"/>
                </a:solidFill>
              </a:rPr>
              <a:t>quipe en lien avec </a:t>
            </a:r>
          </a:p>
          <a:p>
            <a:pPr marL="0" indent="0" algn="ctr">
              <a:buNone/>
            </a:pPr>
            <a:r>
              <a:rPr lang="fr-FR" b="1" dirty="0" smtClean="0">
                <a:solidFill>
                  <a:srgbClr val="00B0F0"/>
                </a:solidFill>
              </a:rPr>
              <a:t>la thématique</a:t>
            </a:r>
            <a:endParaRPr lang="fr-FR" b="1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fr-FR" sz="800" b="1" dirty="0" smtClean="0">
              <a:solidFill>
                <a:srgbClr val="00B0F0"/>
              </a:solidFill>
            </a:endParaRPr>
          </a:p>
          <a:p>
            <a:r>
              <a:rPr lang="fr-FR" sz="1000" dirty="0">
                <a:hlinkClick r:id="rId2"/>
              </a:rPr>
              <a:t>Prospective, </a:t>
            </a:r>
            <a:r>
              <a:rPr lang="fr-FR" sz="1000" dirty="0" err="1">
                <a:hlinkClick r:id="rId2"/>
              </a:rPr>
              <a:t>randomized</a:t>
            </a:r>
            <a:r>
              <a:rPr lang="fr-FR" sz="1000" dirty="0">
                <a:hlinkClick r:id="rId2"/>
              </a:rPr>
              <a:t>, </a:t>
            </a:r>
            <a:r>
              <a:rPr lang="fr-FR" sz="1000" dirty="0" err="1">
                <a:hlinkClick r:id="rId2"/>
              </a:rPr>
              <a:t>multicenter</a:t>
            </a:r>
            <a:r>
              <a:rPr lang="fr-FR" sz="1000" dirty="0">
                <a:hlinkClick r:id="rId2"/>
              </a:rPr>
              <a:t>, phase III </a:t>
            </a:r>
            <a:r>
              <a:rPr lang="fr-FR" sz="1000" dirty="0" err="1">
                <a:hlinkClick r:id="rId2"/>
              </a:rPr>
              <a:t>study</a:t>
            </a:r>
            <a:r>
              <a:rPr lang="fr-FR" sz="1000" dirty="0">
                <a:hlinkClick r:id="rId2"/>
              </a:rPr>
              <a:t> of </a:t>
            </a:r>
            <a:r>
              <a:rPr lang="fr-FR" sz="1000" dirty="0" err="1">
                <a:hlinkClick r:id="rId2"/>
              </a:rPr>
              <a:t>fluorouracil</a:t>
            </a:r>
            <a:r>
              <a:rPr lang="fr-FR" sz="1000" dirty="0">
                <a:hlinkClick r:id="rId2"/>
              </a:rPr>
              <a:t>, </a:t>
            </a:r>
            <a:r>
              <a:rPr lang="fr-FR" sz="1000" dirty="0" err="1">
                <a:hlinkClick r:id="rId2"/>
              </a:rPr>
              <a:t>leucovorin</a:t>
            </a:r>
            <a:r>
              <a:rPr lang="fr-FR" sz="1000" dirty="0">
                <a:hlinkClick r:id="rId2"/>
              </a:rPr>
              <a:t>, and </a:t>
            </a:r>
            <a:r>
              <a:rPr lang="fr-FR" sz="1000" dirty="0" err="1">
                <a:hlinkClick r:id="rId2"/>
              </a:rPr>
              <a:t>irinotecan</a:t>
            </a:r>
            <a:r>
              <a:rPr lang="fr-FR" sz="1000" dirty="0">
                <a:hlinkClick r:id="rId2"/>
              </a:rPr>
              <a:t> versus </a:t>
            </a:r>
            <a:r>
              <a:rPr lang="fr-FR" sz="1000" dirty="0" err="1">
                <a:hlinkClick r:id="rId2"/>
              </a:rPr>
              <a:t>epirubicin</a:t>
            </a:r>
            <a:r>
              <a:rPr lang="fr-FR" sz="1000" dirty="0">
                <a:hlinkClick r:id="rId2"/>
              </a:rPr>
              <a:t>, </a:t>
            </a:r>
            <a:r>
              <a:rPr lang="fr-FR" sz="1000" dirty="0" err="1">
                <a:hlinkClick r:id="rId2"/>
              </a:rPr>
              <a:t>cisplatin</a:t>
            </a:r>
            <a:r>
              <a:rPr lang="fr-FR" sz="1000" dirty="0">
                <a:hlinkClick r:id="rId2"/>
              </a:rPr>
              <a:t>, and </a:t>
            </a:r>
            <a:r>
              <a:rPr lang="fr-FR" sz="1000" dirty="0" err="1">
                <a:hlinkClick r:id="rId2"/>
              </a:rPr>
              <a:t>capecitabine</a:t>
            </a:r>
            <a:r>
              <a:rPr lang="fr-FR" sz="1000" dirty="0">
                <a:hlinkClick r:id="rId2"/>
              </a:rPr>
              <a:t> in </a:t>
            </a:r>
            <a:r>
              <a:rPr lang="fr-FR" sz="1000" dirty="0" err="1">
                <a:hlinkClick r:id="rId2"/>
              </a:rPr>
              <a:t>advanced</a:t>
            </a:r>
            <a:r>
              <a:rPr lang="fr-FR" sz="1000" dirty="0">
                <a:hlinkClick r:id="rId2"/>
              </a:rPr>
              <a:t> </a:t>
            </a:r>
            <a:r>
              <a:rPr lang="fr-FR" sz="1000" b="1" dirty="0" err="1">
                <a:hlinkClick r:id="rId2"/>
              </a:rPr>
              <a:t>gastric</a:t>
            </a:r>
            <a:r>
              <a:rPr lang="fr-FR" sz="1000" dirty="0">
                <a:hlinkClick r:id="rId2"/>
              </a:rPr>
              <a:t> </a:t>
            </a:r>
            <a:r>
              <a:rPr lang="fr-FR" sz="1000" dirty="0" err="1">
                <a:hlinkClick r:id="rId2"/>
              </a:rPr>
              <a:t>adenocarcinoma</a:t>
            </a:r>
            <a:r>
              <a:rPr lang="fr-FR" sz="1000" dirty="0">
                <a:hlinkClick r:id="rId2"/>
              </a:rPr>
              <a:t>: a French </a:t>
            </a:r>
            <a:r>
              <a:rPr lang="fr-FR" sz="1000" dirty="0" err="1">
                <a:hlinkClick r:id="rId2"/>
              </a:rPr>
              <a:t>intergroup</a:t>
            </a:r>
            <a:r>
              <a:rPr lang="fr-FR" sz="1000" dirty="0">
                <a:hlinkClick r:id="rId2"/>
              </a:rPr>
              <a:t>. </a:t>
            </a:r>
            <a:r>
              <a:rPr lang="fr-FR" sz="1000" b="1" dirty="0"/>
              <a:t>Guimbaud R</a:t>
            </a:r>
            <a:r>
              <a:rPr lang="fr-FR" sz="1000" dirty="0"/>
              <a:t>, Louvet C, Ries P, </a:t>
            </a:r>
            <a:r>
              <a:rPr lang="fr-FR" sz="1000" dirty="0" err="1"/>
              <a:t>Ychou</a:t>
            </a:r>
            <a:r>
              <a:rPr lang="fr-FR" sz="1000" dirty="0"/>
              <a:t> M, Maillard E, André T, </a:t>
            </a:r>
            <a:r>
              <a:rPr lang="fr-FR" sz="1000" dirty="0" err="1"/>
              <a:t>Gornet</a:t>
            </a:r>
            <a:r>
              <a:rPr lang="fr-FR" sz="1000" dirty="0"/>
              <a:t> JM, </a:t>
            </a:r>
            <a:r>
              <a:rPr lang="fr-FR" sz="1000" dirty="0" err="1"/>
              <a:t>Aparicio</a:t>
            </a:r>
            <a:r>
              <a:rPr lang="fr-FR" sz="1000" dirty="0"/>
              <a:t> T, Nguyen S, Azzedine A, Etienne PL, Boucher E, </a:t>
            </a:r>
            <a:r>
              <a:rPr lang="fr-FR" sz="1000" dirty="0" err="1"/>
              <a:t>Rebischung</a:t>
            </a:r>
            <a:r>
              <a:rPr lang="fr-FR" sz="1000" dirty="0"/>
              <a:t> C, </a:t>
            </a:r>
            <a:r>
              <a:rPr lang="fr-FR" sz="1000" dirty="0" err="1"/>
              <a:t>Hammel</a:t>
            </a:r>
            <a:r>
              <a:rPr lang="fr-FR" sz="1000" dirty="0"/>
              <a:t> P, Rougier P, </a:t>
            </a:r>
            <a:r>
              <a:rPr lang="fr-FR" sz="1000" dirty="0" err="1"/>
              <a:t>Bedenne</a:t>
            </a:r>
            <a:r>
              <a:rPr lang="fr-FR" sz="1000" dirty="0"/>
              <a:t> L, Bouché </a:t>
            </a:r>
            <a:r>
              <a:rPr lang="fr-FR" sz="1000" dirty="0" err="1"/>
              <a:t>O.Guimbaud</a:t>
            </a:r>
            <a:r>
              <a:rPr lang="fr-FR" sz="1000" dirty="0"/>
              <a:t> R, et al</a:t>
            </a:r>
            <a:r>
              <a:rPr lang="fr-FR" sz="1000" b="1" dirty="0"/>
              <a:t>. J Clin </a:t>
            </a:r>
            <a:r>
              <a:rPr lang="fr-FR" sz="1000" b="1" dirty="0" err="1"/>
              <a:t>Oncol</a:t>
            </a:r>
            <a:r>
              <a:rPr lang="fr-FR" sz="1000" b="1" dirty="0"/>
              <a:t>. 2014</a:t>
            </a:r>
          </a:p>
          <a:p>
            <a:r>
              <a:rPr lang="fr-FR" sz="1000" dirty="0">
                <a:hlinkClick r:id="rId3"/>
              </a:rPr>
              <a:t>SOURCE: A </a:t>
            </a:r>
            <a:r>
              <a:rPr lang="fr-FR" sz="1000" dirty="0" err="1">
                <a:hlinkClick r:id="rId3"/>
              </a:rPr>
              <a:t>Registry-Based</a:t>
            </a:r>
            <a:r>
              <a:rPr lang="fr-FR" sz="1000" dirty="0">
                <a:hlinkClick r:id="rId3"/>
              </a:rPr>
              <a:t> </a:t>
            </a:r>
            <a:r>
              <a:rPr lang="fr-FR" sz="1000" dirty="0" err="1">
                <a:hlinkClick r:id="rId3"/>
              </a:rPr>
              <a:t>Prediction</a:t>
            </a:r>
            <a:r>
              <a:rPr lang="fr-FR" sz="1000" dirty="0">
                <a:hlinkClick r:id="rId3"/>
              </a:rPr>
              <a:t> Model for </a:t>
            </a:r>
            <a:r>
              <a:rPr lang="fr-FR" sz="1000" dirty="0" err="1">
                <a:hlinkClick r:id="rId3"/>
              </a:rPr>
              <a:t>Overall</a:t>
            </a:r>
            <a:r>
              <a:rPr lang="fr-FR" sz="1000" dirty="0">
                <a:hlinkClick r:id="rId3"/>
              </a:rPr>
              <a:t> </a:t>
            </a:r>
            <a:r>
              <a:rPr lang="fr-FR" sz="1000" dirty="0" err="1">
                <a:hlinkClick r:id="rId3"/>
              </a:rPr>
              <a:t>Survival</a:t>
            </a:r>
            <a:r>
              <a:rPr lang="fr-FR" sz="1000" dirty="0">
                <a:hlinkClick r:id="rId3"/>
              </a:rPr>
              <a:t> in Patients </a:t>
            </a:r>
            <a:r>
              <a:rPr lang="fr-FR" sz="1000" dirty="0" err="1">
                <a:hlinkClick r:id="rId3"/>
              </a:rPr>
              <a:t>with</a:t>
            </a:r>
            <a:r>
              <a:rPr lang="fr-FR" sz="1000" dirty="0">
                <a:hlinkClick r:id="rId3"/>
              </a:rPr>
              <a:t> </a:t>
            </a:r>
            <a:r>
              <a:rPr lang="fr-FR" sz="1000" dirty="0" err="1">
                <a:hlinkClick r:id="rId3"/>
              </a:rPr>
              <a:t>Metastatic</a:t>
            </a:r>
            <a:r>
              <a:rPr lang="fr-FR" sz="1000" dirty="0">
                <a:hlinkClick r:id="rId3"/>
              </a:rPr>
              <a:t> </a:t>
            </a:r>
            <a:r>
              <a:rPr lang="fr-FR" sz="1000" dirty="0" err="1">
                <a:hlinkClick r:id="rId3"/>
              </a:rPr>
              <a:t>Oesophageal</a:t>
            </a:r>
            <a:r>
              <a:rPr lang="fr-FR" sz="1000" dirty="0">
                <a:hlinkClick r:id="rId3"/>
              </a:rPr>
              <a:t> or </a:t>
            </a:r>
            <a:r>
              <a:rPr lang="fr-FR" sz="1000" b="1" dirty="0" err="1">
                <a:hlinkClick r:id="rId3"/>
              </a:rPr>
              <a:t>Gastric</a:t>
            </a:r>
            <a:r>
              <a:rPr lang="fr-FR" sz="1000" dirty="0">
                <a:hlinkClick r:id="rId3"/>
              </a:rPr>
              <a:t> </a:t>
            </a:r>
            <a:r>
              <a:rPr lang="fr-FR" sz="1000" b="1" dirty="0">
                <a:hlinkClick r:id="rId3"/>
              </a:rPr>
              <a:t>Cancer</a:t>
            </a:r>
            <a:r>
              <a:rPr lang="fr-FR" sz="1000" dirty="0">
                <a:hlinkClick r:id="rId3"/>
              </a:rPr>
              <a:t>. </a:t>
            </a:r>
            <a:r>
              <a:rPr lang="fr-FR" sz="1000" dirty="0"/>
              <a:t>van den </a:t>
            </a:r>
            <a:r>
              <a:rPr lang="fr-FR" sz="1000" dirty="0" err="1"/>
              <a:t>Boorn</a:t>
            </a:r>
            <a:r>
              <a:rPr lang="fr-FR" sz="1000" dirty="0"/>
              <a:t> HG, Abu-Hanna A, Ter </a:t>
            </a:r>
            <a:r>
              <a:rPr lang="fr-FR" sz="1000" dirty="0" err="1"/>
              <a:t>Veer</a:t>
            </a:r>
            <a:r>
              <a:rPr lang="fr-FR" sz="1000" dirty="0"/>
              <a:t> E, van </a:t>
            </a:r>
            <a:r>
              <a:rPr lang="fr-FR" sz="1000" dirty="0" err="1"/>
              <a:t>Kleef</a:t>
            </a:r>
            <a:r>
              <a:rPr lang="fr-FR" sz="1000" dirty="0"/>
              <a:t> JJ, </a:t>
            </a:r>
            <a:r>
              <a:rPr lang="fr-FR" sz="1000" dirty="0" err="1"/>
              <a:t>Lordick</a:t>
            </a:r>
            <a:r>
              <a:rPr lang="fr-FR" sz="1000" dirty="0"/>
              <a:t> F, Stahl M, </a:t>
            </a:r>
            <a:r>
              <a:rPr lang="fr-FR" sz="1000" dirty="0" err="1"/>
              <a:t>Ajani</a:t>
            </a:r>
            <a:r>
              <a:rPr lang="fr-FR" sz="1000" dirty="0"/>
              <a:t> JA, </a:t>
            </a:r>
            <a:r>
              <a:rPr lang="fr-FR" sz="1000" b="1" dirty="0"/>
              <a:t>Guimbaud R</a:t>
            </a:r>
            <a:r>
              <a:rPr lang="fr-FR" sz="1000" dirty="0"/>
              <a:t>, Park SH, </a:t>
            </a:r>
            <a:r>
              <a:rPr lang="fr-FR" sz="1000" dirty="0" err="1"/>
              <a:t>Dutton</a:t>
            </a:r>
            <a:r>
              <a:rPr lang="fr-FR" sz="1000" dirty="0"/>
              <a:t> SJ, Bang YJ, </a:t>
            </a:r>
            <a:r>
              <a:rPr lang="fr-FR" sz="1000" dirty="0" err="1"/>
              <a:t>Boku</a:t>
            </a:r>
            <a:r>
              <a:rPr lang="fr-FR" sz="1000" dirty="0"/>
              <a:t> N, Mohammad NH, </a:t>
            </a:r>
            <a:r>
              <a:rPr lang="fr-FR" sz="1000" dirty="0" err="1"/>
              <a:t>Sprangers</a:t>
            </a:r>
            <a:r>
              <a:rPr lang="fr-FR" sz="1000" dirty="0"/>
              <a:t> MAG, </a:t>
            </a:r>
            <a:r>
              <a:rPr lang="fr-FR" sz="1000" dirty="0" err="1"/>
              <a:t>Verhoeven</a:t>
            </a:r>
            <a:r>
              <a:rPr lang="fr-FR" sz="1000" dirty="0"/>
              <a:t> RHA, </a:t>
            </a:r>
            <a:r>
              <a:rPr lang="fr-FR" sz="1000" dirty="0" err="1"/>
              <a:t>Zwinderman</a:t>
            </a:r>
            <a:r>
              <a:rPr lang="fr-FR" sz="1000" dirty="0"/>
              <a:t> AH, van </a:t>
            </a:r>
            <a:r>
              <a:rPr lang="fr-FR" sz="1000" dirty="0" err="1"/>
              <a:t>Oijen</a:t>
            </a:r>
            <a:r>
              <a:rPr lang="fr-FR" sz="1000" dirty="0"/>
              <a:t> MGH, van </a:t>
            </a:r>
            <a:r>
              <a:rPr lang="fr-FR" sz="1000" dirty="0" err="1"/>
              <a:t>Laarhoven</a:t>
            </a:r>
            <a:r>
              <a:rPr lang="fr-FR" sz="1000" dirty="0"/>
              <a:t> </a:t>
            </a:r>
            <a:r>
              <a:rPr lang="fr-FR" sz="1000" dirty="0" err="1"/>
              <a:t>HWM.van</a:t>
            </a:r>
            <a:r>
              <a:rPr lang="fr-FR" sz="1000" dirty="0"/>
              <a:t> den </a:t>
            </a:r>
            <a:r>
              <a:rPr lang="fr-FR" sz="1000" dirty="0" err="1"/>
              <a:t>Boorn</a:t>
            </a:r>
            <a:r>
              <a:rPr lang="fr-FR" sz="1000" dirty="0"/>
              <a:t> HG, et al. </a:t>
            </a:r>
            <a:r>
              <a:rPr lang="fr-FR" sz="1000" b="1" dirty="0"/>
              <a:t>Cancers (Basel). 2019 </a:t>
            </a:r>
            <a:endParaRPr lang="fr-FR" sz="1000" b="1" dirty="0" smtClean="0"/>
          </a:p>
          <a:p>
            <a:r>
              <a:rPr lang="fr-FR" sz="1000" dirty="0" err="1" smtClean="0">
                <a:hlinkClick r:id="rId4"/>
              </a:rPr>
              <a:t>Prognostic</a:t>
            </a:r>
            <a:r>
              <a:rPr lang="fr-FR" sz="1000" dirty="0" smtClean="0">
                <a:hlinkClick r:id="rId4"/>
              </a:rPr>
              <a:t> </a:t>
            </a:r>
            <a:r>
              <a:rPr lang="fr-FR" sz="1000" dirty="0" err="1">
                <a:hlinkClick r:id="rId4"/>
              </a:rPr>
              <a:t>factors</a:t>
            </a:r>
            <a:r>
              <a:rPr lang="fr-FR" sz="1000" dirty="0">
                <a:hlinkClick r:id="rId4"/>
              </a:rPr>
              <a:t> in patients </a:t>
            </a:r>
            <a:r>
              <a:rPr lang="fr-FR" sz="1000" dirty="0" err="1">
                <a:hlinkClick r:id="rId4"/>
              </a:rPr>
              <a:t>treated</a:t>
            </a:r>
            <a:r>
              <a:rPr lang="fr-FR" sz="1000" dirty="0">
                <a:hlinkClick r:id="rId4"/>
              </a:rPr>
              <a:t> </a:t>
            </a:r>
            <a:r>
              <a:rPr lang="fr-FR" sz="1000" dirty="0" err="1">
                <a:hlinkClick r:id="rId4"/>
              </a:rPr>
              <a:t>with</a:t>
            </a:r>
            <a:r>
              <a:rPr lang="fr-FR" sz="1000" dirty="0">
                <a:hlinkClick r:id="rId4"/>
              </a:rPr>
              <a:t> second-line </a:t>
            </a:r>
            <a:r>
              <a:rPr lang="fr-FR" sz="1000" dirty="0" err="1">
                <a:hlinkClick r:id="rId4"/>
              </a:rPr>
              <a:t>chemotherapy</a:t>
            </a:r>
            <a:r>
              <a:rPr lang="fr-FR" sz="1000" dirty="0">
                <a:hlinkClick r:id="rId4"/>
              </a:rPr>
              <a:t> for </a:t>
            </a:r>
            <a:r>
              <a:rPr lang="fr-FR" sz="1000" dirty="0" err="1">
                <a:hlinkClick r:id="rId4"/>
              </a:rPr>
              <a:t>advanced</a:t>
            </a:r>
            <a:r>
              <a:rPr lang="fr-FR" sz="1000" dirty="0">
                <a:hlinkClick r:id="rId4"/>
              </a:rPr>
              <a:t> </a:t>
            </a:r>
            <a:r>
              <a:rPr lang="fr-FR" sz="1000" b="1" dirty="0" err="1">
                <a:hlinkClick r:id="rId4"/>
              </a:rPr>
              <a:t>gastric</a:t>
            </a:r>
            <a:r>
              <a:rPr lang="fr-FR" sz="1000" dirty="0">
                <a:hlinkClick r:id="rId4"/>
              </a:rPr>
              <a:t> </a:t>
            </a:r>
            <a:r>
              <a:rPr lang="fr-FR" sz="1000" b="1" dirty="0">
                <a:hlinkClick r:id="rId4"/>
              </a:rPr>
              <a:t>cancer</a:t>
            </a:r>
            <a:r>
              <a:rPr lang="fr-FR" sz="1000" dirty="0">
                <a:hlinkClick r:id="rId4"/>
              </a:rPr>
              <a:t>: </a:t>
            </a:r>
            <a:r>
              <a:rPr lang="fr-FR" sz="1000" dirty="0" err="1">
                <a:hlinkClick r:id="rId4"/>
              </a:rPr>
              <a:t>results</a:t>
            </a:r>
            <a:r>
              <a:rPr lang="fr-FR" sz="1000" dirty="0">
                <a:hlinkClick r:id="rId4"/>
              </a:rPr>
              <a:t> </a:t>
            </a:r>
            <a:r>
              <a:rPr lang="fr-FR" sz="1000" dirty="0" err="1">
                <a:hlinkClick r:id="rId4"/>
              </a:rPr>
              <a:t>from</a:t>
            </a:r>
            <a:r>
              <a:rPr lang="fr-FR" sz="1000" dirty="0">
                <a:hlinkClick r:id="rId4"/>
              </a:rPr>
              <a:t> the </a:t>
            </a:r>
            <a:r>
              <a:rPr lang="fr-FR" sz="1000" dirty="0" err="1">
                <a:hlinkClick r:id="rId4"/>
              </a:rPr>
              <a:t>randomized</a:t>
            </a:r>
            <a:r>
              <a:rPr lang="fr-FR" sz="1000" dirty="0">
                <a:hlinkClick r:id="rId4"/>
              </a:rPr>
              <a:t> prospective phase III FFCD-0307 trial. </a:t>
            </a:r>
            <a:r>
              <a:rPr lang="fr-FR" sz="1000" dirty="0"/>
              <a:t>Touchefeu Y, </a:t>
            </a:r>
            <a:r>
              <a:rPr lang="fr-FR" sz="1000" b="1" dirty="0"/>
              <a:t>Guimbaud R</a:t>
            </a:r>
            <a:r>
              <a:rPr lang="fr-FR" sz="1000" dirty="0"/>
              <a:t>, Louvet C, Dahan L, Samalin E, Barbier E, Le Malicot K, Cohen R, </a:t>
            </a:r>
            <a:r>
              <a:rPr lang="fr-FR" sz="1000" dirty="0" err="1"/>
              <a:t>Gornet</a:t>
            </a:r>
            <a:r>
              <a:rPr lang="fr-FR" sz="1000" dirty="0"/>
              <a:t> JM, </a:t>
            </a:r>
            <a:r>
              <a:rPr lang="fr-FR" sz="1000" dirty="0" err="1"/>
              <a:t>Aparicio</a:t>
            </a:r>
            <a:r>
              <a:rPr lang="fr-FR" sz="1000" dirty="0"/>
              <a:t> T, Nguyen S, Azzedine A, Etienne PL, </a:t>
            </a:r>
            <a:r>
              <a:rPr lang="fr-FR" sz="1000" dirty="0" err="1"/>
              <a:t>Phelip</a:t>
            </a:r>
            <a:r>
              <a:rPr lang="fr-FR" sz="1000" dirty="0"/>
              <a:t> JM, </a:t>
            </a:r>
            <a:r>
              <a:rPr lang="fr-FR" sz="1000" dirty="0" err="1"/>
              <a:t>Hammel</a:t>
            </a:r>
            <a:r>
              <a:rPr lang="fr-FR" sz="1000" dirty="0"/>
              <a:t> P, Chapelle N, </a:t>
            </a:r>
            <a:r>
              <a:rPr lang="fr-FR" sz="1000" dirty="0" err="1"/>
              <a:t>Sefrioui</a:t>
            </a:r>
            <a:r>
              <a:rPr lang="fr-FR" sz="1000" dirty="0"/>
              <a:t> D, Mineur L, Lepage C, Bouche </a:t>
            </a:r>
            <a:r>
              <a:rPr lang="fr-FR" sz="1000" dirty="0" err="1"/>
              <a:t>O.Touchefeu</a:t>
            </a:r>
            <a:r>
              <a:rPr lang="fr-FR" sz="1000" dirty="0"/>
              <a:t> Y, et al. </a:t>
            </a:r>
            <a:r>
              <a:rPr lang="fr-FR" sz="1000" b="1" dirty="0" err="1"/>
              <a:t>Gastric</a:t>
            </a:r>
            <a:r>
              <a:rPr lang="fr-FR" sz="1000" b="1" dirty="0"/>
              <a:t> Cancer. 2019 </a:t>
            </a:r>
          </a:p>
          <a:p>
            <a:r>
              <a:rPr lang="fr-FR" sz="1000" b="1" dirty="0" err="1">
                <a:hlinkClick r:id="rId5"/>
              </a:rPr>
              <a:t>Gastric</a:t>
            </a:r>
            <a:r>
              <a:rPr lang="fr-FR" sz="1000" dirty="0">
                <a:hlinkClick r:id="rId5"/>
              </a:rPr>
              <a:t> </a:t>
            </a:r>
            <a:r>
              <a:rPr lang="fr-FR" sz="1000" b="1" dirty="0">
                <a:hlinkClick r:id="rId5"/>
              </a:rPr>
              <a:t>cancer</a:t>
            </a:r>
            <a:r>
              <a:rPr lang="fr-FR" sz="1000" dirty="0">
                <a:hlinkClick r:id="rId5"/>
              </a:rPr>
              <a:t>: French </a:t>
            </a:r>
            <a:r>
              <a:rPr lang="fr-FR" sz="1000" dirty="0" err="1">
                <a:hlinkClick r:id="rId5"/>
              </a:rPr>
              <a:t>intergroup</a:t>
            </a:r>
            <a:r>
              <a:rPr lang="fr-FR" sz="1000" dirty="0">
                <a:hlinkClick r:id="rId5"/>
              </a:rPr>
              <a:t> </a:t>
            </a:r>
            <a:r>
              <a:rPr lang="fr-FR" sz="1000" dirty="0" err="1">
                <a:hlinkClick r:id="rId5"/>
              </a:rPr>
              <a:t>clinical</a:t>
            </a:r>
            <a:r>
              <a:rPr lang="fr-FR" sz="1000" dirty="0">
                <a:hlinkClick r:id="rId5"/>
              </a:rPr>
              <a:t> practice guidelines for </a:t>
            </a:r>
            <a:r>
              <a:rPr lang="fr-FR" sz="1000" dirty="0" err="1">
                <a:hlinkClick r:id="rId5"/>
              </a:rPr>
              <a:t>diagnosis</a:t>
            </a:r>
            <a:r>
              <a:rPr lang="fr-FR" sz="1000" dirty="0">
                <a:hlinkClick r:id="rId5"/>
              </a:rPr>
              <a:t>, </a:t>
            </a:r>
            <a:r>
              <a:rPr lang="fr-FR" sz="1000" dirty="0" err="1">
                <a:hlinkClick r:id="rId5"/>
              </a:rPr>
              <a:t>treatments</a:t>
            </a:r>
            <a:r>
              <a:rPr lang="fr-FR" sz="1000" dirty="0">
                <a:hlinkClick r:id="rId5"/>
              </a:rPr>
              <a:t> and </a:t>
            </a:r>
            <a:r>
              <a:rPr lang="fr-FR" sz="1000" dirty="0" err="1">
                <a:hlinkClick r:id="rId5"/>
              </a:rPr>
              <a:t>follow</a:t>
            </a:r>
            <a:r>
              <a:rPr lang="fr-FR" sz="1000" dirty="0">
                <a:hlinkClick r:id="rId5"/>
              </a:rPr>
              <a:t>-up (SNFGE, FFCD, GERCOR, UNICANCER, SFCD, SFED, SFRO). </a:t>
            </a:r>
            <a:r>
              <a:rPr lang="fr-FR" sz="1000" dirty="0" err="1"/>
              <a:t>Zaanan</a:t>
            </a:r>
            <a:r>
              <a:rPr lang="fr-FR" sz="1000" dirty="0"/>
              <a:t> A, Bouché O, </a:t>
            </a:r>
            <a:r>
              <a:rPr lang="fr-FR" sz="1000" dirty="0" err="1"/>
              <a:t>Benhaim</a:t>
            </a:r>
            <a:r>
              <a:rPr lang="fr-FR" sz="1000" dirty="0"/>
              <a:t> L, </a:t>
            </a:r>
            <a:r>
              <a:rPr lang="fr-FR" sz="1000" dirty="0" err="1"/>
              <a:t>Buecher</a:t>
            </a:r>
            <a:r>
              <a:rPr lang="fr-FR" sz="1000" dirty="0"/>
              <a:t> B, Chapelle N, Dubreuil O, </a:t>
            </a:r>
            <a:r>
              <a:rPr lang="fr-FR" sz="1000" b="1" dirty="0"/>
              <a:t>Fares N</a:t>
            </a:r>
            <a:r>
              <a:rPr lang="fr-FR" sz="1000" dirty="0"/>
              <a:t>, Granger V, Lefort C, </a:t>
            </a:r>
            <a:r>
              <a:rPr lang="fr-FR" sz="1000" dirty="0" err="1"/>
              <a:t>Gagniere</a:t>
            </a:r>
            <a:r>
              <a:rPr lang="fr-FR" sz="1000" dirty="0"/>
              <a:t> J, Meilleroux J, Baumann AS, </a:t>
            </a:r>
            <a:r>
              <a:rPr lang="fr-FR" sz="1000" dirty="0" err="1"/>
              <a:t>Vendrely</a:t>
            </a:r>
            <a:r>
              <a:rPr lang="fr-FR" sz="1000" dirty="0"/>
              <a:t> V, </a:t>
            </a:r>
            <a:r>
              <a:rPr lang="fr-FR" sz="1000" dirty="0" err="1"/>
              <a:t>Ducreux</a:t>
            </a:r>
            <a:r>
              <a:rPr lang="fr-FR" sz="1000" dirty="0"/>
              <a:t> M, Michel P; Thésaurus National de Cancérologie Digestive (TNCD).</a:t>
            </a:r>
            <a:r>
              <a:rPr lang="fr-FR" sz="1000" dirty="0" err="1"/>
              <a:t>Zaanan</a:t>
            </a:r>
            <a:r>
              <a:rPr lang="fr-FR" sz="1000" dirty="0"/>
              <a:t> A, et al. </a:t>
            </a:r>
            <a:r>
              <a:rPr lang="fr-FR" sz="1000" b="1" dirty="0" err="1"/>
              <a:t>Dig</a:t>
            </a:r>
            <a:r>
              <a:rPr lang="fr-FR" sz="1000" b="1" dirty="0"/>
              <a:t> </a:t>
            </a:r>
            <a:r>
              <a:rPr lang="fr-FR" sz="1000" b="1" dirty="0" err="1"/>
              <a:t>Liver</a:t>
            </a:r>
            <a:r>
              <a:rPr lang="fr-FR" sz="1000" b="1" dirty="0"/>
              <a:t> Dis. </a:t>
            </a:r>
            <a:r>
              <a:rPr lang="fr-FR" sz="1000" b="1" dirty="0" smtClean="0"/>
              <a:t>2018</a:t>
            </a:r>
            <a:endParaRPr lang="fr-FR" sz="1000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fr-FR" b="1" dirty="0">
              <a:solidFill>
                <a:srgbClr val="00B0F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7493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Le saviez-vous : qu&amp;#39;est-ce qu&amp;#39;un patient DIVA ?"/>
          <p:cNvPicPr>
            <a:picLocks noChangeAspect="1" noChangeArrowheads="1"/>
          </p:cNvPicPr>
          <p:nvPr/>
        </p:nvPicPr>
        <p:blipFill>
          <a:blip r:embed="rId2"/>
          <a:srcRect l="26177" t="14965" r="29346" b="-3377"/>
          <a:stretch>
            <a:fillRect/>
          </a:stretch>
        </p:blipFill>
        <p:spPr bwMode="auto">
          <a:xfrm>
            <a:off x="5820808" y="4671880"/>
            <a:ext cx="1210928" cy="1061122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7586" y="232912"/>
            <a:ext cx="8730918" cy="62593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000" b="1" dirty="0" smtClean="0">
                <a:solidFill>
                  <a:srgbClr val="00B0F0"/>
                </a:solidFill>
              </a:rPr>
              <a:t>                        </a:t>
            </a:r>
            <a:r>
              <a:rPr lang="fr-FR" sz="3200" b="1" dirty="0" smtClean="0">
                <a:solidFill>
                  <a:srgbClr val="00B0F0"/>
                </a:solidFill>
              </a:rPr>
              <a:t>Description </a:t>
            </a:r>
            <a:r>
              <a:rPr lang="fr-FR" sz="3200" b="1" dirty="0" smtClean="0">
                <a:solidFill>
                  <a:srgbClr val="00B0F0"/>
                </a:solidFill>
              </a:rPr>
              <a:t>détaillée</a:t>
            </a:r>
            <a:endParaRPr lang="fr-FR" sz="30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fr-FR" sz="900" dirty="0" smtClean="0"/>
          </a:p>
          <a:p>
            <a:pPr marL="0" indent="0">
              <a:buNone/>
            </a:pPr>
            <a:r>
              <a:rPr lang="fr-FR" sz="1900" b="1" dirty="0" smtClean="0"/>
              <a:t>Le projet est la </a:t>
            </a:r>
            <a:r>
              <a:rPr lang="fr-FR" sz="1900" b="1" dirty="0" smtClean="0"/>
              <a:t>création </a:t>
            </a:r>
            <a:r>
              <a:rPr lang="fr-FR" sz="1900" b="1" dirty="0" smtClean="0"/>
              <a:t>d’une </a:t>
            </a:r>
            <a:r>
              <a:rPr lang="fr-FR" sz="1900" b="1" dirty="0" smtClean="0">
                <a:solidFill>
                  <a:srgbClr val="FFC000"/>
                </a:solidFill>
              </a:rPr>
              <a:t>plateforme informatique  </a:t>
            </a:r>
            <a:r>
              <a:rPr lang="fr-FR" sz="1900" b="1" dirty="0" smtClean="0"/>
              <a:t>permettant </a:t>
            </a:r>
            <a:r>
              <a:rPr lang="fr-FR" sz="1900" b="1" dirty="0"/>
              <a:t>le suivi et l’accompagnement nutritionnel des patients sous chimiothérapie pour le traitement des </a:t>
            </a:r>
            <a:r>
              <a:rPr lang="fr-FR" sz="1900" b="1" u="sng" dirty="0"/>
              <a:t>cancers </a:t>
            </a:r>
            <a:r>
              <a:rPr lang="fr-FR" sz="1900" b="1" u="sng" dirty="0" err="1" smtClean="0"/>
              <a:t>oeso</a:t>
            </a:r>
            <a:r>
              <a:rPr lang="fr-FR" sz="1900" b="1" u="sng" dirty="0" smtClean="0"/>
              <a:t>-gastriques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900" dirty="0" smtClean="0">
                <a:solidFill>
                  <a:prstClr val="black"/>
                </a:solidFill>
              </a:rPr>
              <a:t>Population ciblée : </a:t>
            </a:r>
            <a:r>
              <a:rPr lang="fr-FR" sz="1900" dirty="0">
                <a:solidFill>
                  <a:prstClr val="black"/>
                </a:solidFill>
              </a:rPr>
              <a:t>tous les patients suivis dans le </a:t>
            </a:r>
            <a:r>
              <a:rPr lang="fr-FR" sz="1900" dirty="0" smtClean="0">
                <a:solidFill>
                  <a:prstClr val="black"/>
                </a:solidFill>
              </a:rPr>
              <a:t>service</a:t>
            </a:r>
            <a:r>
              <a:rPr lang="fr-FR" sz="1900" dirty="0">
                <a:solidFill>
                  <a:prstClr val="black"/>
                </a:solidFill>
              </a:rPr>
              <a:t> </a:t>
            </a:r>
            <a:r>
              <a:rPr lang="fr-FR" sz="1900" dirty="0" smtClean="0">
                <a:solidFill>
                  <a:prstClr val="black"/>
                </a:solidFill>
              </a:rPr>
              <a:t>d’oncologie médicale digestive du CHU de Toulouse</a:t>
            </a:r>
            <a:endParaRPr lang="fr-FR" sz="19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900" dirty="0" smtClean="0"/>
              <a:t>Accessible via le portail e-santé du CHU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900" dirty="0" smtClean="0"/>
              <a:t>Disponible sur tous les terminaux (ordinateur, smartphone, tablette)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1900" dirty="0" smtClean="0"/>
              <a:t>Inclusion du dispositif dans le parcours de soins lors de la consultation d’annonce infirmière</a:t>
            </a:r>
          </a:p>
          <a:p>
            <a:pPr marL="0" indent="0">
              <a:buNone/>
            </a:pPr>
            <a:r>
              <a:rPr lang="fr-FR" sz="1600" dirty="0"/>
              <a:t>	</a:t>
            </a:r>
            <a:endParaRPr lang="fr-FR" sz="1600" dirty="0" smtClean="0"/>
          </a:p>
          <a:p>
            <a:pPr marL="0" indent="0">
              <a:buNone/>
            </a:pPr>
            <a:r>
              <a:rPr lang="fr-FR" sz="1900" b="1" dirty="0" smtClean="0"/>
              <a:t>Cette plateforme </a:t>
            </a:r>
            <a:r>
              <a:rPr lang="fr-FR" sz="1900" b="1" dirty="0" smtClean="0"/>
              <a:t>intégrera  </a:t>
            </a:r>
            <a:r>
              <a:rPr lang="fr-FR" sz="1900" b="1" dirty="0" smtClean="0"/>
              <a:t>3 espaces : </a:t>
            </a:r>
          </a:p>
          <a:p>
            <a:pPr marL="0" indent="0">
              <a:buNone/>
            </a:pPr>
            <a:endParaRPr lang="fr-FR" sz="300" b="1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47252" y="1205066"/>
            <a:ext cx="3191691" cy="222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79811" y="2128821"/>
            <a:ext cx="1548902" cy="189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1446707938"/>
              </p:ext>
            </p:extLst>
          </p:nvPr>
        </p:nvGraphicFramePr>
        <p:xfrm>
          <a:off x="3540034" y="3703320"/>
          <a:ext cx="5613110" cy="3282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" name="Image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29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Le saviez-vous : qu&amp;#39;est-ce qu&amp;#39;un patient DIVA ?"/>
          <p:cNvPicPr>
            <a:picLocks noChangeAspect="1" noChangeArrowheads="1"/>
          </p:cNvPicPr>
          <p:nvPr/>
        </p:nvPicPr>
        <p:blipFill>
          <a:blip r:embed="rId2"/>
          <a:srcRect l="26177" t="14965" r="29346" b="-3377"/>
          <a:stretch>
            <a:fillRect/>
          </a:stretch>
        </p:blipFill>
        <p:spPr bwMode="auto">
          <a:xfrm>
            <a:off x="10585764" y="1870361"/>
            <a:ext cx="677455" cy="593645"/>
          </a:xfrm>
          <a:prstGeom prst="rect">
            <a:avLst/>
          </a:prstGeom>
          <a:noFill/>
        </p:spPr>
      </p:pic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2391026929"/>
              </p:ext>
            </p:extLst>
          </p:nvPr>
        </p:nvGraphicFramePr>
        <p:xfrm>
          <a:off x="9239534" y="1246054"/>
          <a:ext cx="3503877" cy="1964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7585" y="232912"/>
            <a:ext cx="10836215" cy="62593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000" b="1" dirty="0" smtClean="0">
                <a:solidFill>
                  <a:srgbClr val="00B0F0"/>
                </a:solidFill>
              </a:rPr>
              <a:t>Description détaillée</a:t>
            </a:r>
            <a:endParaRPr lang="fr-FR" sz="30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fr-FR" sz="900" dirty="0" smtClean="0"/>
          </a:p>
          <a:p>
            <a:pPr marL="0" indent="0">
              <a:buNone/>
            </a:pPr>
            <a:r>
              <a:rPr lang="fr-FR" sz="1600" dirty="0"/>
              <a:t>	</a:t>
            </a:r>
            <a:endParaRPr lang="fr-FR" sz="300" b="1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33709" y="3913516"/>
            <a:ext cx="2002972" cy="139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084804" y="4455947"/>
            <a:ext cx="851877" cy="104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9833244"/>
              </p:ext>
            </p:extLst>
          </p:nvPr>
        </p:nvGraphicFramePr>
        <p:xfrm>
          <a:off x="196754" y="1347107"/>
          <a:ext cx="9602337" cy="4944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pic>
        <p:nvPicPr>
          <p:cNvPr id="11" name="Image 1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29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0450" y="490453"/>
            <a:ext cx="11238807" cy="6353590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fr-FR" sz="3200" b="1" dirty="0" smtClean="0">
                <a:solidFill>
                  <a:srgbClr val="00B0F0"/>
                </a:solidFill>
              </a:rPr>
              <a:t>But</a:t>
            </a:r>
            <a:r>
              <a:rPr lang="fr-FR" b="1" dirty="0" smtClean="0">
                <a:solidFill>
                  <a:srgbClr val="00B0F0"/>
                </a:solidFill>
              </a:rPr>
              <a:t> </a:t>
            </a:r>
          </a:p>
          <a:p>
            <a:pPr marL="0" lvl="0" indent="0" algn="ctr">
              <a:buNone/>
            </a:pPr>
            <a:endParaRPr lang="fr-FR" sz="300" b="1" u="sng" dirty="0">
              <a:solidFill>
                <a:srgbClr val="00B0F0"/>
              </a:solidFill>
            </a:endParaRPr>
          </a:p>
          <a:p>
            <a:pPr lvl="0">
              <a:buNone/>
            </a:pPr>
            <a:r>
              <a:rPr lang="fr-FR" sz="2000" b="1" dirty="0" smtClean="0"/>
              <a:t>Améliorer </a:t>
            </a:r>
            <a:r>
              <a:rPr lang="fr-FR" sz="2000" b="1" dirty="0"/>
              <a:t>la prise en charge nutritionnelle des patients </a:t>
            </a:r>
            <a:r>
              <a:rPr lang="fr-FR" sz="2000" b="1" dirty="0" smtClean="0"/>
              <a:t>afin d’optimiser le traitement spécifique (dose intensité, tolérance) et  leur </a:t>
            </a:r>
            <a:r>
              <a:rPr lang="fr-FR" sz="2000" b="1" dirty="0"/>
              <a:t>qualité de </a:t>
            </a:r>
            <a:r>
              <a:rPr lang="fr-FR" sz="2000" b="1" dirty="0" smtClean="0"/>
              <a:t>vie</a:t>
            </a:r>
            <a:endParaRPr lang="fr-FR" sz="2000" dirty="0" smtClean="0"/>
          </a:p>
          <a:p>
            <a:pPr marL="0" lvl="0" indent="0">
              <a:buNone/>
            </a:pPr>
            <a:endParaRPr lang="fr-FR" sz="800" dirty="0"/>
          </a:p>
          <a:p>
            <a:pPr marL="0" indent="0" algn="ctr">
              <a:buNone/>
            </a:pPr>
            <a:r>
              <a:rPr lang="fr-FR" sz="3200" b="1" dirty="0" smtClean="0">
                <a:solidFill>
                  <a:schemeClr val="accent2"/>
                </a:solidFill>
              </a:rPr>
              <a:t>Rationnel</a:t>
            </a:r>
            <a:r>
              <a:rPr lang="fr-FR" sz="3200" b="1" dirty="0" smtClean="0">
                <a:solidFill>
                  <a:srgbClr val="00B0F0"/>
                </a:solidFill>
              </a:rPr>
              <a:t> </a:t>
            </a:r>
          </a:p>
          <a:p>
            <a:pPr marL="0" indent="0" algn="ctr">
              <a:buNone/>
            </a:pPr>
            <a:endParaRPr lang="fr-FR" sz="300" dirty="0"/>
          </a:p>
          <a:p>
            <a:pPr lvl="0">
              <a:buFontTx/>
              <a:buChar char="-"/>
            </a:pPr>
            <a:r>
              <a:rPr lang="fr-FR" sz="1600" b="1" dirty="0"/>
              <a:t>E</a:t>
            </a:r>
            <a:r>
              <a:rPr lang="fr-FR" sz="1600" b="1" dirty="0" smtClean="0"/>
              <a:t>tre </a:t>
            </a:r>
            <a:r>
              <a:rPr lang="fr-FR" sz="1600" b="1" dirty="0"/>
              <a:t>en accord avec les recommandations actuelles </a:t>
            </a:r>
            <a:r>
              <a:rPr lang="fr-FR" sz="1400" b="1" dirty="0" smtClean="0"/>
              <a:t>(SFNCM</a:t>
            </a:r>
            <a:r>
              <a:rPr lang="fr-FR" sz="1400" b="1" dirty="0"/>
              <a:t>, ESPEN, Thésaurus </a:t>
            </a:r>
            <a:r>
              <a:rPr lang="fr-FR" sz="1400" b="1" dirty="0" smtClean="0"/>
              <a:t>FFCD </a:t>
            </a:r>
            <a:r>
              <a:rPr lang="fr-FR" sz="1400" dirty="0" err="1" smtClean="0"/>
              <a:t>cf</a:t>
            </a:r>
            <a:r>
              <a:rPr lang="fr-FR" sz="1400" dirty="0" smtClean="0"/>
              <a:t> annexe 1)</a:t>
            </a:r>
            <a:endParaRPr lang="fr-FR" sz="1400" dirty="0" smtClean="0"/>
          </a:p>
          <a:p>
            <a:pPr lvl="0">
              <a:buFontTx/>
              <a:buChar char="-"/>
            </a:pPr>
            <a:r>
              <a:rPr lang="fr-FR" sz="1600" b="1" dirty="0"/>
              <a:t>R</a:t>
            </a:r>
            <a:r>
              <a:rPr lang="fr-FR" sz="1600" b="1" dirty="0" smtClean="0"/>
              <a:t>épondre </a:t>
            </a:r>
            <a:r>
              <a:rPr lang="fr-FR" sz="1600" b="1" dirty="0"/>
              <a:t>aux attentes du plan gouvernemental « Ma santé 2022 », dont </a:t>
            </a:r>
            <a:r>
              <a:rPr lang="fr-FR" sz="1600" b="1" dirty="0" smtClean="0"/>
              <a:t>un des objectifs </a:t>
            </a:r>
            <a:r>
              <a:rPr lang="fr-FR" sz="1600" b="1" dirty="0"/>
              <a:t>est de maintenir le lien entre patients et soignants par des outils </a:t>
            </a:r>
            <a:r>
              <a:rPr lang="fr-FR" sz="1600" b="1" dirty="0" smtClean="0"/>
              <a:t>numériques.</a:t>
            </a:r>
            <a:endParaRPr lang="fr-FR" sz="1400" b="1" dirty="0" smtClean="0"/>
          </a:p>
          <a:p>
            <a:pPr lvl="0">
              <a:buFontTx/>
              <a:buChar char="-"/>
            </a:pPr>
            <a:r>
              <a:rPr lang="fr-FR" sz="1600" b="1" dirty="0"/>
              <a:t>E</a:t>
            </a:r>
            <a:r>
              <a:rPr lang="fr-FR" sz="1600" b="1" dirty="0" smtClean="0"/>
              <a:t>ffet </a:t>
            </a:r>
            <a:r>
              <a:rPr lang="fr-FR" sz="1600" b="1" dirty="0"/>
              <a:t>bénéfique du suivi nutritionnel </a:t>
            </a:r>
            <a:r>
              <a:rPr lang="fr-FR" sz="1600" b="1" dirty="0" smtClean="0"/>
              <a:t>en oncologie montré dans de nombreuses études  </a:t>
            </a:r>
            <a:r>
              <a:rPr lang="fr-FR" sz="1400" b="1" dirty="0" smtClean="0"/>
              <a:t>(</a:t>
            </a:r>
            <a:r>
              <a:rPr lang="fr-FR" sz="1600" dirty="0" err="1" smtClean="0"/>
              <a:t>cf</a:t>
            </a:r>
            <a:r>
              <a:rPr lang="fr-FR" sz="1600" b="1" dirty="0" smtClean="0"/>
              <a:t> </a:t>
            </a:r>
            <a:r>
              <a:rPr lang="fr-FR" sz="1400" dirty="0" smtClean="0"/>
              <a:t>annexe 1)</a:t>
            </a:r>
            <a:endParaRPr lang="fr-FR" sz="1400" dirty="0"/>
          </a:p>
          <a:p>
            <a:pPr marL="0" lvl="0" indent="0">
              <a:buNone/>
            </a:pPr>
            <a:r>
              <a:rPr lang="fr-FR" sz="1200" b="1" dirty="0"/>
              <a:t>	</a:t>
            </a:r>
            <a:r>
              <a:rPr lang="fr-FR" sz="1200" dirty="0" smtClean="0"/>
              <a:t>PHRC CHIMIODIET / </a:t>
            </a:r>
            <a:r>
              <a:rPr lang="en-US" sz="1200" dirty="0" err="1" smtClean="0"/>
              <a:t>Ravasco</a:t>
            </a:r>
            <a:r>
              <a:rPr lang="en-US" sz="1200" dirty="0" smtClean="0"/>
              <a:t> P et al 2005-2012</a:t>
            </a:r>
            <a:r>
              <a:rPr lang="fr-FR" sz="1200" dirty="0"/>
              <a:t>	</a:t>
            </a:r>
            <a:endParaRPr lang="fr-FR" sz="1200" dirty="0" smtClean="0"/>
          </a:p>
          <a:p>
            <a:pPr lvl="0">
              <a:buFontTx/>
              <a:buChar char="-"/>
            </a:pPr>
            <a:r>
              <a:rPr lang="fr-FR" sz="1600" b="1" dirty="0" smtClean="0"/>
              <a:t>I</a:t>
            </a:r>
            <a:r>
              <a:rPr lang="fr-FR" sz="1600" b="1" dirty="0" smtClean="0"/>
              <a:t>ntérêt </a:t>
            </a:r>
            <a:r>
              <a:rPr lang="fr-FR" sz="1600" b="1" dirty="0"/>
              <a:t>des plateformes </a:t>
            </a:r>
            <a:r>
              <a:rPr lang="fr-FR" sz="1600" b="1" dirty="0" smtClean="0"/>
              <a:t>informatiques </a:t>
            </a:r>
            <a:r>
              <a:rPr lang="fr-FR" sz="1600" b="1" dirty="0"/>
              <a:t>ou applications dans la prise en charge globale de </a:t>
            </a:r>
            <a:r>
              <a:rPr lang="fr-FR" sz="1600" b="1" dirty="0" smtClean="0"/>
              <a:t>patients </a:t>
            </a:r>
            <a:r>
              <a:rPr lang="fr-FR" sz="1600" b="1" dirty="0"/>
              <a:t>sous </a:t>
            </a:r>
            <a:r>
              <a:rPr lang="fr-FR" sz="1600" b="1" dirty="0" smtClean="0"/>
              <a:t>chimiothérapie suggéré  par plusieurs études</a:t>
            </a:r>
            <a:r>
              <a:rPr lang="fr-FR" sz="1600" dirty="0" smtClean="0"/>
              <a:t> </a:t>
            </a:r>
            <a:r>
              <a:rPr lang="fr-FR" sz="1200" dirty="0" smtClean="0"/>
              <a:t>(</a:t>
            </a:r>
            <a:r>
              <a:rPr lang="fr-FR" sz="1200" dirty="0" err="1" smtClean="0"/>
              <a:t>cf</a:t>
            </a:r>
            <a:r>
              <a:rPr lang="fr-FR" sz="1200" dirty="0" smtClean="0"/>
              <a:t> annexe </a:t>
            </a:r>
            <a:r>
              <a:rPr lang="fr-FR" sz="1200" dirty="0" smtClean="0"/>
              <a:t>1)</a:t>
            </a:r>
            <a:endParaRPr lang="fr-FR" sz="1200" dirty="0" smtClean="0"/>
          </a:p>
          <a:p>
            <a:pPr marL="0" lvl="0" indent="0">
              <a:buNone/>
            </a:pPr>
            <a:r>
              <a:rPr lang="fr-FR" sz="1200" b="1" dirty="0"/>
              <a:t>	</a:t>
            </a:r>
            <a:r>
              <a:rPr lang="en-US" sz="1200" dirty="0" err="1" smtClean="0"/>
              <a:t>Magalhães</a:t>
            </a:r>
            <a:r>
              <a:rPr lang="en-US" sz="1200" dirty="0" smtClean="0"/>
              <a:t> </a:t>
            </a:r>
            <a:r>
              <a:rPr lang="en-US" sz="1200" dirty="0"/>
              <a:t>B et </a:t>
            </a:r>
            <a:r>
              <a:rPr lang="en-US" sz="1200" dirty="0" smtClean="0"/>
              <a:t>al 2020 </a:t>
            </a:r>
            <a:r>
              <a:rPr lang="en-US" sz="1200" dirty="0"/>
              <a:t>/ Coleman J et al 2005 </a:t>
            </a:r>
            <a:r>
              <a:rPr lang="en-US" sz="1200" dirty="0" smtClean="0"/>
              <a:t>/ </a:t>
            </a:r>
            <a:r>
              <a:rPr lang="fr-FR" sz="1200" dirty="0" err="1" smtClean="0"/>
              <a:t>Basch</a:t>
            </a:r>
            <a:r>
              <a:rPr lang="fr-FR" sz="1200" dirty="0" smtClean="0"/>
              <a:t> E et al 2017 / Denis </a:t>
            </a:r>
            <a:r>
              <a:rPr lang="fr-FR" sz="1200" dirty="0"/>
              <a:t>F et al </a:t>
            </a:r>
            <a:r>
              <a:rPr lang="fr-FR" sz="1200" dirty="0" smtClean="0"/>
              <a:t>2019 </a:t>
            </a:r>
            <a:r>
              <a:rPr lang="fr-FR" sz="1200" dirty="0"/>
              <a:t>/ Mir </a:t>
            </a:r>
            <a:r>
              <a:rPr lang="fr-FR" sz="1200" dirty="0" smtClean="0"/>
              <a:t>et al 2020 / </a:t>
            </a:r>
            <a:r>
              <a:rPr lang="fr-FR" sz="1200" dirty="0" err="1" smtClean="0"/>
              <a:t>Piau</a:t>
            </a:r>
            <a:r>
              <a:rPr lang="fr-FR" sz="1200" dirty="0" smtClean="0"/>
              <a:t> A</a:t>
            </a:r>
            <a:r>
              <a:rPr lang="fr-FR" sz="1200" dirty="0"/>
              <a:t> </a:t>
            </a:r>
            <a:r>
              <a:rPr lang="fr-FR" sz="1200" dirty="0" smtClean="0"/>
              <a:t>et al </a:t>
            </a:r>
            <a:r>
              <a:rPr lang="fr-FR" sz="1200" dirty="0"/>
              <a:t>2019 </a:t>
            </a:r>
            <a:r>
              <a:rPr lang="fr-FR" sz="1200" dirty="0" smtClean="0"/>
              <a:t>/ Ferré </a:t>
            </a:r>
            <a:r>
              <a:rPr lang="fr-FR" sz="1200" dirty="0"/>
              <a:t>F et al </a:t>
            </a:r>
            <a:r>
              <a:rPr lang="fr-FR" sz="1200" dirty="0" smtClean="0"/>
              <a:t>2020</a:t>
            </a:r>
            <a:endParaRPr lang="fr-FR" sz="1200" b="1" dirty="0" smtClean="0"/>
          </a:p>
          <a:p>
            <a:pPr marL="0" lvl="0" indent="0">
              <a:buNone/>
            </a:pPr>
            <a:r>
              <a:rPr lang="fr-FR" sz="1100" b="1" dirty="0" smtClean="0"/>
              <a:t> -     </a:t>
            </a:r>
            <a:r>
              <a:rPr lang="fr-FR" sz="1600" b="1" dirty="0" smtClean="0"/>
              <a:t>P</a:t>
            </a:r>
            <a:r>
              <a:rPr lang="fr-FR" sz="1600" b="1" dirty="0" smtClean="0"/>
              <a:t>rojet répondant </a:t>
            </a:r>
            <a:r>
              <a:rPr lang="fr-FR" sz="1600" b="1" dirty="0"/>
              <a:t>à un besoin </a:t>
            </a:r>
            <a:r>
              <a:rPr lang="fr-FR" sz="1600" b="1" dirty="0" smtClean="0"/>
              <a:t>des patients du </a:t>
            </a:r>
            <a:r>
              <a:rPr lang="fr-FR" sz="1600" b="1" dirty="0"/>
              <a:t>service </a:t>
            </a:r>
            <a:r>
              <a:rPr lang="fr-FR" sz="1600" b="1" dirty="0" smtClean="0"/>
              <a:t>confirmé </a:t>
            </a:r>
            <a:r>
              <a:rPr lang="fr-FR" sz="1600" b="1" dirty="0" smtClean="0"/>
              <a:t>par un questionnaire </a:t>
            </a:r>
            <a:r>
              <a:rPr lang="fr-FR" sz="1600" b="1" dirty="0"/>
              <a:t>auprès de 70 patients</a:t>
            </a:r>
            <a:r>
              <a:rPr lang="fr-FR" sz="1400" b="1" dirty="0"/>
              <a:t> </a:t>
            </a:r>
            <a:r>
              <a:rPr lang="fr-FR" sz="1400" b="1" dirty="0" smtClean="0"/>
              <a:t>(25 % </a:t>
            </a:r>
            <a:r>
              <a:rPr lang="fr-FR" sz="1400" b="1" dirty="0"/>
              <a:t>de la file active </a:t>
            </a:r>
            <a:r>
              <a:rPr lang="fr-FR" sz="1400" b="1" dirty="0" smtClean="0"/>
              <a:t>des patients) </a:t>
            </a:r>
            <a:r>
              <a:rPr lang="fr-FR" sz="1400" dirty="0" smtClean="0">
                <a:sym typeface="Wingdings" panose="05000000000000000000" pitchFamily="2" charset="2"/>
              </a:rPr>
              <a:t> </a:t>
            </a:r>
            <a:r>
              <a:rPr lang="fr-FR" sz="1400" dirty="0" smtClean="0">
                <a:sym typeface="Wingdings" panose="05000000000000000000" pitchFamily="2" charset="2"/>
              </a:rPr>
              <a:t>(</a:t>
            </a:r>
            <a:r>
              <a:rPr lang="fr-FR" sz="1400" dirty="0" err="1" smtClean="0">
                <a:sym typeface="Wingdings" panose="05000000000000000000" pitchFamily="2" charset="2"/>
              </a:rPr>
              <a:t>cf</a:t>
            </a:r>
            <a:r>
              <a:rPr lang="fr-FR" sz="1400" dirty="0" smtClean="0">
                <a:sym typeface="Wingdings" panose="05000000000000000000" pitchFamily="2" charset="2"/>
              </a:rPr>
              <a:t> </a:t>
            </a:r>
            <a:r>
              <a:rPr lang="fr-FR" sz="1400" dirty="0" smtClean="0">
                <a:sym typeface="Wingdings" panose="05000000000000000000" pitchFamily="2" charset="2"/>
              </a:rPr>
              <a:t>annexe </a:t>
            </a:r>
            <a:r>
              <a:rPr lang="fr-FR" sz="1400" dirty="0" smtClean="0">
                <a:sym typeface="Wingdings" panose="05000000000000000000" pitchFamily="2" charset="2"/>
              </a:rPr>
              <a:t>2 )</a:t>
            </a:r>
            <a:endParaRPr lang="fr-FR" sz="1400" dirty="0"/>
          </a:p>
          <a:p>
            <a:pPr marL="914400" lvl="2" indent="0">
              <a:lnSpc>
                <a:spcPct val="115000"/>
              </a:lnSpc>
              <a:buNone/>
            </a:pPr>
            <a:r>
              <a:rPr lang="fr-FR" sz="1600" b="1" dirty="0" smtClean="0">
                <a:solidFill>
                  <a:schemeClr val="accent2"/>
                </a:solidFill>
                <a:ea typeface="Calibri"/>
                <a:cs typeface="Times New Roman"/>
              </a:rPr>
              <a:t>70 % des patients ont estimé qu’une interface informatique pourrait </a:t>
            </a:r>
            <a:r>
              <a:rPr lang="fr-FR" sz="1600" b="1" u="sng" dirty="0" smtClean="0">
                <a:solidFill>
                  <a:schemeClr val="accent2"/>
                </a:solidFill>
                <a:ea typeface="Calibri"/>
                <a:cs typeface="Times New Roman"/>
              </a:rPr>
              <a:t>les aider à mieux gérer les effets secondaires aux traitements en lien avec l’alimentation (nausée, dysgueusie, diarrhée) durant les </a:t>
            </a:r>
            <a:r>
              <a:rPr lang="fr-FR" sz="1600" b="1" u="sng" dirty="0" err="1" smtClean="0">
                <a:solidFill>
                  <a:schemeClr val="accent2"/>
                </a:solidFill>
                <a:ea typeface="Calibri"/>
                <a:cs typeface="Times New Roman"/>
              </a:rPr>
              <a:t>intercures</a:t>
            </a:r>
            <a:r>
              <a:rPr lang="fr-FR" sz="1600" b="1" u="sng" dirty="0" smtClean="0">
                <a:solidFill>
                  <a:schemeClr val="accent2"/>
                </a:solidFill>
                <a:ea typeface="Calibri"/>
                <a:cs typeface="Times New Roman"/>
              </a:rPr>
              <a:t>.</a:t>
            </a:r>
            <a:r>
              <a:rPr lang="fr-FR" sz="1600" b="1" dirty="0" smtClean="0">
                <a:solidFill>
                  <a:schemeClr val="accent2"/>
                </a:solidFill>
                <a:ea typeface="Calibri"/>
                <a:cs typeface="Times New Roman"/>
              </a:rPr>
              <a:t> </a:t>
            </a:r>
          </a:p>
          <a:p>
            <a:pPr marL="914400" lvl="2" indent="0">
              <a:lnSpc>
                <a:spcPct val="115000"/>
              </a:lnSpc>
              <a:buNone/>
            </a:pPr>
            <a:r>
              <a:rPr lang="fr-FR" sz="1600" b="1" dirty="0" smtClean="0">
                <a:solidFill>
                  <a:schemeClr val="accent2"/>
                </a:solidFill>
                <a:ea typeface="Calibri"/>
                <a:cs typeface="Times New Roman"/>
              </a:rPr>
              <a:t>Si une interface existait : 90 % des patients la consulteraient.</a:t>
            </a:r>
            <a:endParaRPr lang="fr-FR" sz="1600" b="1" dirty="0" smtClean="0">
              <a:solidFill>
                <a:schemeClr val="accent2"/>
              </a:solidFill>
            </a:endParaRPr>
          </a:p>
          <a:p>
            <a:pPr>
              <a:buFontTx/>
              <a:buChar char="-"/>
            </a:pPr>
            <a:endParaRPr lang="fr-FR" sz="1200" dirty="0" smtClean="0"/>
          </a:p>
          <a:p>
            <a:pPr lvl="0">
              <a:buFontTx/>
              <a:buChar char="-"/>
            </a:pPr>
            <a:endParaRPr lang="fr-FR" sz="1100" dirty="0"/>
          </a:p>
          <a:p>
            <a:endParaRPr lang="fr-FR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3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54108" y="314433"/>
            <a:ext cx="10515600" cy="64298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00B0F0"/>
                </a:solidFill>
              </a:rPr>
              <a:t>Objectifs </a:t>
            </a:r>
          </a:p>
          <a:p>
            <a:pPr marL="0" indent="0">
              <a:buNone/>
            </a:pPr>
            <a:endParaRPr lang="fr-FR" sz="2400" b="1" u="sng" dirty="0" smtClean="0">
              <a:solidFill>
                <a:srgbClr val="65B3C6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fr-FR" sz="2000" b="1" dirty="0" smtClean="0"/>
              <a:t>Améliorer </a:t>
            </a:r>
            <a:r>
              <a:rPr lang="fr-FR" sz="2000" b="1" dirty="0"/>
              <a:t>la prise en charge </a:t>
            </a:r>
            <a:r>
              <a:rPr lang="fr-FR" sz="2000" b="1" dirty="0" smtClean="0"/>
              <a:t>nutritionnelle </a:t>
            </a:r>
            <a:r>
              <a:rPr lang="fr-FR" sz="2000" b="1" dirty="0"/>
              <a:t>des </a:t>
            </a:r>
            <a:r>
              <a:rPr lang="fr-FR" sz="2000" b="1" dirty="0" smtClean="0"/>
              <a:t>patients</a:t>
            </a:r>
            <a:endParaRPr lang="fr-FR" sz="2000" b="1" dirty="0"/>
          </a:p>
          <a:p>
            <a:pPr lvl="1">
              <a:buFontTx/>
              <a:buChar char="-"/>
            </a:pPr>
            <a:r>
              <a:rPr lang="fr-FR" sz="2000" dirty="0"/>
              <a:t>Limiter le retard à la prise en </a:t>
            </a:r>
            <a:r>
              <a:rPr lang="fr-FR" sz="2000" dirty="0" smtClean="0"/>
              <a:t>charge nutritionnelle</a:t>
            </a:r>
          </a:p>
          <a:p>
            <a:pPr lvl="1">
              <a:buFontTx/>
              <a:buChar char="-"/>
            </a:pPr>
            <a:r>
              <a:rPr lang="fr-FR" sz="2000" dirty="0"/>
              <a:t>Personnaliser </a:t>
            </a:r>
            <a:r>
              <a:rPr lang="fr-FR" sz="2000" dirty="0" smtClean="0"/>
              <a:t>le parcours </a:t>
            </a:r>
            <a:r>
              <a:rPr lang="fr-FR" sz="2000" dirty="0"/>
              <a:t>nutritionnel du </a:t>
            </a:r>
            <a:r>
              <a:rPr lang="fr-FR" sz="2000" dirty="0" smtClean="0"/>
              <a:t>patient</a:t>
            </a:r>
            <a:endParaRPr lang="fr-FR" sz="2000" dirty="0"/>
          </a:p>
          <a:p>
            <a:pPr lvl="2">
              <a:buFontTx/>
              <a:buChar char="-"/>
            </a:pPr>
            <a:r>
              <a:rPr lang="fr-FR" sz="1600" dirty="0" smtClean="0"/>
              <a:t>Adapter </a:t>
            </a:r>
            <a:r>
              <a:rPr lang="fr-FR" sz="1600" dirty="0" smtClean="0"/>
              <a:t>l’information transmise et la </a:t>
            </a:r>
            <a:r>
              <a:rPr lang="fr-FR" sz="1600" dirty="0"/>
              <a:t>prise en charge au niveau de risque </a:t>
            </a:r>
            <a:r>
              <a:rPr lang="fr-FR" sz="1600" dirty="0" smtClean="0"/>
              <a:t>nutritionnel</a:t>
            </a:r>
          </a:p>
          <a:p>
            <a:pPr lvl="2">
              <a:buFontTx/>
              <a:buChar char="-"/>
            </a:pPr>
            <a:r>
              <a:rPr lang="fr-FR" sz="1600" dirty="0" smtClean="0"/>
              <a:t>Adapter la pertinence  de l’intervention nutritionnelle au besoin du patient</a:t>
            </a:r>
          </a:p>
          <a:p>
            <a:pPr lvl="1">
              <a:buFontTx/>
              <a:buChar char="-"/>
            </a:pPr>
            <a:r>
              <a:rPr lang="fr-FR" sz="2000" dirty="0" smtClean="0"/>
              <a:t>Identifier plus précocement les patients à risque de dénutrition ou dénutris</a:t>
            </a:r>
            <a:endParaRPr lang="fr-FR" sz="2000" dirty="0"/>
          </a:p>
          <a:p>
            <a:pPr lvl="1">
              <a:buFontTx/>
              <a:buChar char="-"/>
            </a:pPr>
            <a:endParaRPr lang="fr-FR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sz="2000" b="1" dirty="0" smtClean="0"/>
              <a:t>Améliorer la mise en œuvre des traitements spécifiques</a:t>
            </a:r>
          </a:p>
          <a:p>
            <a:pPr lvl="1">
              <a:buFont typeface="Calibri" panose="020F0502020204030204" pitchFamily="34" charset="0"/>
              <a:buChar char="­"/>
            </a:pPr>
            <a:r>
              <a:rPr lang="fr-FR" sz="2000" dirty="0"/>
              <a:t>Limiter le retard </a:t>
            </a:r>
            <a:r>
              <a:rPr lang="fr-FR" sz="2000" dirty="0" smtClean="0"/>
              <a:t>à l’initiation des traitements spécifiques (ex. situation de dénutrition sévère)</a:t>
            </a:r>
          </a:p>
          <a:p>
            <a:pPr lvl="1">
              <a:buFont typeface="Calibri" panose="020F0502020204030204" pitchFamily="34" charset="0"/>
              <a:buChar char="­"/>
            </a:pPr>
            <a:r>
              <a:rPr lang="fr-FR" sz="2000" dirty="0" smtClean="0"/>
              <a:t>Optimiser la dose/intensité des traitements systémiques </a:t>
            </a:r>
            <a:r>
              <a:rPr lang="fr-FR" sz="2000" dirty="0" smtClean="0"/>
              <a:t>en améliorant leur tolérance</a:t>
            </a:r>
            <a:endParaRPr lang="fr-FR" sz="2000" dirty="0" smtClean="0"/>
          </a:p>
          <a:p>
            <a:pPr marL="0" lvl="0" indent="0">
              <a:buNone/>
            </a:pPr>
            <a:endParaRPr lang="fr-FR" sz="20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fr-FR" sz="2000" b="1" dirty="0" smtClean="0"/>
              <a:t>Rendre le patient acteur de sa prise en charge</a:t>
            </a:r>
          </a:p>
          <a:p>
            <a:pPr lvl="1">
              <a:buFont typeface="Calibri" panose="020F0502020204030204" pitchFamily="34" charset="0"/>
              <a:buChar char="­"/>
            </a:pPr>
            <a:r>
              <a:rPr lang="fr-FR" sz="2000" dirty="0" smtClean="0"/>
              <a:t>Informer le </a:t>
            </a:r>
            <a:r>
              <a:rPr lang="fr-FR" sz="2000" dirty="0"/>
              <a:t>patient et </a:t>
            </a:r>
            <a:r>
              <a:rPr lang="fr-FR" sz="2000" dirty="0" smtClean="0"/>
              <a:t>son entourage </a:t>
            </a:r>
            <a:r>
              <a:rPr lang="fr-FR" sz="2000" dirty="0"/>
              <a:t>(</a:t>
            </a:r>
            <a:r>
              <a:rPr lang="fr-FR" sz="2000" dirty="0" smtClean="0"/>
              <a:t>aidant, famille...)</a:t>
            </a:r>
          </a:p>
          <a:p>
            <a:pPr lvl="1">
              <a:buFont typeface="Calibri" panose="020F0502020204030204" pitchFamily="34" charset="0"/>
              <a:buChar char="­"/>
            </a:pPr>
            <a:r>
              <a:rPr lang="fr-FR" sz="2000" dirty="0" smtClean="0"/>
              <a:t>Mettre à </a:t>
            </a:r>
            <a:r>
              <a:rPr lang="fr-FR" sz="2000" dirty="0"/>
              <a:t>disposition </a:t>
            </a:r>
            <a:r>
              <a:rPr lang="fr-FR" sz="2000" dirty="0" smtClean="0"/>
              <a:t>du </a:t>
            </a:r>
            <a:r>
              <a:rPr lang="fr-FR" sz="2000" dirty="0"/>
              <a:t>patient et de son entourage </a:t>
            </a:r>
            <a:r>
              <a:rPr lang="fr-FR" sz="2000" dirty="0" smtClean="0"/>
              <a:t>des outils </a:t>
            </a:r>
            <a:r>
              <a:rPr lang="fr-FR" sz="2000" dirty="0" smtClean="0"/>
              <a:t>toujours accessibles en temps </a:t>
            </a:r>
            <a:r>
              <a:rPr lang="fr-FR" sz="2000" dirty="0" err="1" smtClean="0"/>
              <a:t>réél</a:t>
            </a:r>
            <a:endParaRPr lang="fr-FR" sz="2000" dirty="0"/>
          </a:p>
          <a:p>
            <a:pPr lvl="0">
              <a:buFontTx/>
              <a:buChar char="-"/>
            </a:pPr>
            <a:endParaRPr lang="fr-FR" sz="2000" dirty="0">
              <a:solidFill>
                <a:srgbClr val="0070C0"/>
              </a:solidFill>
            </a:endParaRPr>
          </a:p>
          <a:p>
            <a:pPr lvl="0">
              <a:buFontTx/>
              <a:buChar char="-"/>
            </a:pPr>
            <a:endParaRPr lang="fr-FR" sz="16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FR" sz="1600" b="1" u="sng" dirty="0">
              <a:solidFill>
                <a:srgbClr val="65B3C6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24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38603" y="827711"/>
            <a:ext cx="5858972" cy="57856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00B0F0"/>
                </a:solidFill>
              </a:rPr>
              <a:t>Membres de l’équipe</a:t>
            </a:r>
            <a:endParaRPr lang="fr-FR" sz="32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fr-FR" sz="1800" b="1" u="sng" dirty="0" smtClean="0">
              <a:solidFill>
                <a:srgbClr val="00B0F0"/>
              </a:solidFill>
            </a:endParaRPr>
          </a:p>
          <a:p>
            <a:r>
              <a:rPr lang="fr-FR" sz="1800" b="1" u="sng" dirty="0" smtClean="0">
                <a:ea typeface="Roboto" panose="02000000000000000000" pitchFamily="2" charset="0"/>
              </a:rPr>
              <a:t>CHU de Toulouse site Rangueil</a:t>
            </a:r>
          </a:p>
          <a:p>
            <a:pPr marL="800100" lvl="3" indent="-342900">
              <a:spcBef>
                <a:spcPts val="1000"/>
              </a:spcBef>
              <a:buFont typeface="Calibri" panose="020F0502020204030204" pitchFamily="34" charset="0"/>
              <a:buChar char="­"/>
            </a:pPr>
            <a:r>
              <a:rPr lang="fr-FR" sz="1600" b="1" dirty="0" smtClean="0">
                <a:ea typeface="Roboto" panose="02000000000000000000" pitchFamily="2" charset="0"/>
              </a:rPr>
              <a:t>Oncologie digestive </a:t>
            </a:r>
            <a:r>
              <a:rPr lang="fr-FR" sz="1600" dirty="0" smtClean="0">
                <a:ea typeface="Roboto" panose="02000000000000000000" pitchFamily="2" charset="0"/>
              </a:rPr>
              <a:t>: Pr Rosine </a:t>
            </a:r>
            <a:r>
              <a:rPr lang="fr-FR" sz="1600" dirty="0" err="1" smtClean="0">
                <a:ea typeface="Roboto" panose="02000000000000000000" pitchFamily="2" charset="0"/>
              </a:rPr>
              <a:t>Guimbaud</a:t>
            </a:r>
            <a:r>
              <a:rPr lang="fr-FR" sz="1600" dirty="0" smtClean="0">
                <a:ea typeface="Roboto" panose="02000000000000000000" pitchFamily="2" charset="0"/>
              </a:rPr>
              <a:t> - Dr Nadim </a:t>
            </a:r>
            <a:r>
              <a:rPr lang="fr-FR" sz="1600" dirty="0" err="1" smtClean="0">
                <a:ea typeface="Roboto" panose="02000000000000000000" pitchFamily="2" charset="0"/>
              </a:rPr>
              <a:t>Fares</a:t>
            </a:r>
            <a:r>
              <a:rPr lang="fr-FR" sz="1600" dirty="0" smtClean="0">
                <a:ea typeface="Roboto" panose="02000000000000000000" pitchFamily="2" charset="0"/>
              </a:rPr>
              <a:t> - Dr Pascale Rivera - Dr Marion Jaffrelot - Dr Marion Deslandres - IDE de coordination</a:t>
            </a:r>
          </a:p>
          <a:p>
            <a:pPr marL="800100" lvl="3" indent="-342900">
              <a:spcBef>
                <a:spcPts val="1000"/>
              </a:spcBef>
              <a:buFont typeface="Calibri" panose="020F0502020204030204" pitchFamily="34" charset="0"/>
              <a:buChar char="­"/>
            </a:pPr>
            <a:r>
              <a:rPr lang="fr-FR" sz="1600" b="1" dirty="0" smtClean="0">
                <a:ea typeface="Roboto" panose="02000000000000000000" pitchFamily="2" charset="0"/>
              </a:rPr>
              <a:t>Service diététique </a:t>
            </a:r>
            <a:r>
              <a:rPr lang="fr-FR" sz="1600" dirty="0" smtClean="0">
                <a:ea typeface="Roboto" panose="02000000000000000000" pitchFamily="2" charset="0"/>
              </a:rPr>
              <a:t>: Mme  </a:t>
            </a:r>
            <a:r>
              <a:rPr lang="fr-FR" sz="1600" dirty="0" smtClean="0">
                <a:ea typeface="Roboto" panose="02000000000000000000" pitchFamily="2" charset="0"/>
              </a:rPr>
              <a:t>Véronique Albert </a:t>
            </a:r>
          </a:p>
          <a:p>
            <a:pPr marL="800100" lvl="3" indent="-342900">
              <a:spcBef>
                <a:spcPts val="1000"/>
              </a:spcBef>
              <a:buFont typeface="Calibri" panose="020F0502020204030204" pitchFamily="34" charset="0"/>
              <a:buChar char="­"/>
            </a:pPr>
            <a:r>
              <a:rPr lang="fr-FR" sz="1600" b="1" dirty="0" smtClean="0">
                <a:ea typeface="Roboto" panose="02000000000000000000" pitchFamily="2" charset="0"/>
              </a:rPr>
              <a:t>Unité Transversale de Nutrition Clinique (UTNC) </a:t>
            </a:r>
            <a:r>
              <a:rPr lang="fr-FR" sz="900" b="1" dirty="0" smtClean="0">
                <a:ea typeface="Roboto" panose="02000000000000000000" pitchFamily="2" charset="0"/>
              </a:rPr>
              <a:t>:  </a:t>
            </a:r>
            <a:r>
              <a:rPr lang="fr-FR" sz="1600" dirty="0" smtClean="0">
                <a:ea typeface="Roboto" panose="02000000000000000000" pitchFamily="2" charset="0"/>
              </a:rPr>
              <a:t>Pr Patrick Ritz - Dr Monelle Bertrand - </a:t>
            </a:r>
            <a:r>
              <a:rPr lang="fr-FR" sz="1600" dirty="0" smtClean="0">
                <a:solidFill>
                  <a:prstClr val="black"/>
                </a:solidFill>
                <a:ea typeface="Roboto" panose="02000000000000000000" pitchFamily="2" charset="0"/>
              </a:rPr>
              <a:t>Sophie </a:t>
            </a:r>
            <a:r>
              <a:rPr lang="fr-FR" sz="1600" dirty="0" err="1" smtClean="0">
                <a:solidFill>
                  <a:prstClr val="black"/>
                </a:solidFill>
                <a:ea typeface="Roboto" panose="02000000000000000000" pitchFamily="2" charset="0"/>
              </a:rPr>
              <a:t>Frazao</a:t>
            </a:r>
            <a:endParaRPr lang="fr-FR" sz="1600" dirty="0" smtClean="0">
              <a:solidFill>
                <a:prstClr val="black"/>
              </a:solidFill>
              <a:ea typeface="Roboto" panose="02000000000000000000" pitchFamily="2" charset="0"/>
            </a:endParaRPr>
          </a:p>
          <a:p>
            <a:pPr marL="800100" lvl="3" indent="-342900">
              <a:spcBef>
                <a:spcPts val="1000"/>
              </a:spcBef>
              <a:buFont typeface="Calibri" panose="020F0502020204030204" pitchFamily="34" charset="0"/>
              <a:buChar char="­"/>
            </a:pPr>
            <a:r>
              <a:rPr lang="fr-FR" sz="1600" b="1" dirty="0" smtClean="0">
                <a:solidFill>
                  <a:prstClr val="black"/>
                </a:solidFill>
                <a:ea typeface="Roboto" panose="02000000000000000000" pitchFamily="2" charset="0"/>
              </a:rPr>
              <a:t>Unite Transversale d’Education Thérapeutique (UTEP) </a:t>
            </a:r>
            <a:r>
              <a:rPr lang="fr-FR" sz="1600" dirty="0" smtClean="0">
                <a:solidFill>
                  <a:prstClr val="black"/>
                </a:solidFill>
                <a:ea typeface="Roboto" panose="02000000000000000000" pitchFamily="2" charset="0"/>
              </a:rPr>
              <a:t>: </a:t>
            </a:r>
            <a:r>
              <a:rPr lang="fr-FR" sz="1600" dirty="0" smtClean="0">
                <a:solidFill>
                  <a:prstClr val="black"/>
                </a:solidFill>
                <a:ea typeface="Roboto" panose="02000000000000000000" pitchFamily="2" charset="0"/>
              </a:rPr>
              <a:t>Mme Caroline </a:t>
            </a:r>
            <a:r>
              <a:rPr lang="fr-FR" sz="1600" dirty="0" smtClean="0">
                <a:solidFill>
                  <a:prstClr val="black"/>
                </a:solidFill>
                <a:ea typeface="Roboto" panose="02000000000000000000" pitchFamily="2" charset="0"/>
              </a:rPr>
              <a:t>Martineau</a:t>
            </a:r>
          </a:p>
          <a:p>
            <a:pPr marL="800100" lvl="3" indent="-342900">
              <a:spcBef>
                <a:spcPts val="1000"/>
              </a:spcBef>
              <a:buFont typeface="Calibri" panose="020F0502020204030204" pitchFamily="34" charset="0"/>
              <a:buChar char="­"/>
            </a:pPr>
            <a:r>
              <a:rPr lang="fr-FR" sz="1600" b="1" dirty="0" smtClean="0">
                <a:ea typeface="Roboto" panose="02000000000000000000" pitchFamily="2" charset="0"/>
              </a:rPr>
              <a:t>Service de Gastro-entérologie </a:t>
            </a:r>
            <a:r>
              <a:rPr lang="fr-FR" sz="1600" dirty="0" smtClean="0">
                <a:ea typeface="Roboto" panose="02000000000000000000" pitchFamily="2" charset="0"/>
              </a:rPr>
              <a:t>:  Pr Barbara </a:t>
            </a:r>
            <a:r>
              <a:rPr lang="fr-FR" sz="1600" dirty="0" err="1" smtClean="0">
                <a:ea typeface="Roboto" panose="02000000000000000000" pitchFamily="2" charset="0"/>
              </a:rPr>
              <a:t>Bournet</a:t>
            </a:r>
            <a:endParaRPr lang="fr-FR" sz="1600" dirty="0" smtClean="0">
              <a:ea typeface="Roboto" panose="02000000000000000000" pitchFamily="2" charset="0"/>
            </a:endParaRPr>
          </a:p>
          <a:p>
            <a:pPr marL="800100" lvl="3" indent="-342900">
              <a:spcBef>
                <a:spcPts val="1000"/>
              </a:spcBef>
              <a:buFont typeface="Calibri" panose="020F0502020204030204" pitchFamily="34" charset="0"/>
              <a:buChar char="­"/>
            </a:pPr>
            <a:r>
              <a:rPr lang="fr-FR" sz="1600" b="1" dirty="0" smtClean="0">
                <a:ea typeface="Roboto" panose="02000000000000000000" pitchFamily="2" charset="0"/>
              </a:rPr>
              <a:t>Portail e-santé du CHU </a:t>
            </a:r>
            <a:r>
              <a:rPr lang="fr-FR" sz="1600" dirty="0" smtClean="0">
                <a:ea typeface="Roboto" panose="02000000000000000000" pitchFamily="2" charset="0"/>
              </a:rPr>
              <a:t>: </a:t>
            </a:r>
            <a:r>
              <a:rPr lang="fr-FR" sz="1600" dirty="0" smtClean="0">
                <a:ea typeface="Roboto" panose="02000000000000000000" pitchFamily="2" charset="0"/>
              </a:rPr>
              <a:t>Mme France </a:t>
            </a:r>
            <a:r>
              <a:rPr lang="fr-FR" sz="1600" dirty="0" err="1" smtClean="0">
                <a:ea typeface="Roboto" panose="02000000000000000000" pitchFamily="2" charset="0"/>
              </a:rPr>
              <a:t>Laffisse</a:t>
            </a:r>
            <a:endParaRPr lang="fr-FR" sz="1600" dirty="0" smtClean="0">
              <a:ea typeface="Roboto" panose="02000000000000000000" pitchFamily="2" charset="0"/>
            </a:endParaRPr>
          </a:p>
          <a:p>
            <a:endParaRPr lang="fr-FR" sz="1800" dirty="0" smtClean="0">
              <a:ea typeface="Roboto" panose="02000000000000000000" pitchFamily="2" charset="0"/>
            </a:endParaRPr>
          </a:p>
          <a:p>
            <a:r>
              <a:rPr lang="fr-FR" sz="1800" b="1" u="sng" dirty="0" smtClean="0">
                <a:ea typeface="Roboto" panose="02000000000000000000" pitchFamily="2" charset="0"/>
              </a:rPr>
              <a:t>Société </a:t>
            </a:r>
            <a:r>
              <a:rPr lang="fr-FR" sz="1800" b="1" u="sng" dirty="0" err="1" smtClean="0">
                <a:ea typeface="Roboto" panose="02000000000000000000" pitchFamily="2" charset="0"/>
              </a:rPr>
              <a:t>BOTdesign</a:t>
            </a:r>
            <a:r>
              <a:rPr lang="fr-FR" sz="1800" b="1" u="sng" dirty="0" smtClean="0">
                <a:ea typeface="Roboto" panose="02000000000000000000" pitchFamily="2" charset="0"/>
              </a:rPr>
              <a:t> Toulouse</a:t>
            </a:r>
            <a:endParaRPr lang="fr-FR" sz="1800" u="sng" dirty="0" smtClean="0">
              <a:ea typeface="Roboto" panose="02000000000000000000" pitchFamily="2" charset="0"/>
            </a:endParaRPr>
          </a:p>
          <a:p>
            <a:pPr lvl="1">
              <a:spcBef>
                <a:spcPts val="1000"/>
              </a:spcBef>
              <a:buFont typeface="Calibri" panose="020F0502020204030204" pitchFamily="34" charset="0"/>
              <a:buChar char="­"/>
            </a:pPr>
            <a:r>
              <a:rPr lang="fr-FR" sz="1600" dirty="0" smtClean="0">
                <a:ea typeface="Roboto" panose="02000000000000000000" pitchFamily="2" charset="0"/>
              </a:rPr>
              <a:t>Jean-Louis Fraysse, pharmacien</a:t>
            </a:r>
          </a:p>
          <a:p>
            <a:pPr lvl="1">
              <a:spcBef>
                <a:spcPts val="1000"/>
              </a:spcBef>
              <a:buFont typeface="Calibri" panose="020F0502020204030204" pitchFamily="34" charset="0"/>
              <a:buChar char="­"/>
            </a:pPr>
            <a:r>
              <a:rPr lang="fr-FR" sz="1600" dirty="0" smtClean="0">
                <a:ea typeface="Roboto" panose="02000000000000000000" pitchFamily="2" charset="0"/>
              </a:rPr>
              <a:t>Olivier </a:t>
            </a:r>
            <a:r>
              <a:rPr lang="fr-FR" sz="1600" dirty="0" err="1" smtClean="0">
                <a:ea typeface="Roboto" panose="02000000000000000000" pitchFamily="2" charset="0"/>
              </a:rPr>
              <a:t>Thuillar</a:t>
            </a:r>
            <a:r>
              <a:rPr lang="fr-FR" sz="1600" dirty="0" smtClean="0">
                <a:ea typeface="Roboto" panose="02000000000000000000" pitchFamily="2" charset="0"/>
              </a:rPr>
              <a:t>, </a:t>
            </a:r>
            <a:r>
              <a:rPr lang="fr-FR" sz="1600" dirty="0" smtClean="0"/>
              <a:t>ingénieur biomédical</a:t>
            </a:r>
            <a:endParaRPr lang="fr-FR" sz="1600" dirty="0" smtClean="0">
              <a:ea typeface="Roboto" panose="02000000000000000000" pitchFamily="2" charset="0"/>
            </a:endParaRPr>
          </a:p>
          <a:p>
            <a:endParaRPr lang="fr-FR" sz="1400" dirty="0" smtClean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2404899794"/>
              </p:ext>
            </p:extLst>
          </p:nvPr>
        </p:nvGraphicFramePr>
        <p:xfrm>
          <a:off x="-600898" y="771911"/>
          <a:ext cx="7210697" cy="5916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42" name="Picture 2" descr="Le saviez-vous : qu&amp;#39;est-ce qu&amp;#39;un patient DIVA ?"/>
          <p:cNvPicPr>
            <a:picLocks noChangeAspect="1" noChangeArrowheads="1"/>
          </p:cNvPicPr>
          <p:nvPr/>
        </p:nvPicPr>
        <p:blipFill>
          <a:blip r:embed="rId8"/>
          <a:srcRect l="26177" t="14965" r="29346" b="-3377"/>
          <a:stretch>
            <a:fillRect/>
          </a:stretch>
        </p:blipFill>
        <p:spPr bwMode="auto">
          <a:xfrm>
            <a:off x="1946366" y="2860228"/>
            <a:ext cx="2117413" cy="1855464"/>
          </a:xfrm>
          <a:prstGeom prst="rect">
            <a:avLst/>
          </a:prstGeom>
          <a:noFill/>
        </p:spPr>
      </p:pic>
      <p:pic>
        <p:nvPicPr>
          <p:cNvPr id="10244" name="Picture 4" descr="Outils psychologiques | Richard LaChance psychologue psychothérapeute Québec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888584" y="5327468"/>
            <a:ext cx="1656900" cy="1190897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2869242986"/>
              </p:ext>
            </p:extLst>
          </p:nvPr>
        </p:nvGraphicFramePr>
        <p:xfrm>
          <a:off x="4532212" y="1560433"/>
          <a:ext cx="3240188" cy="446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42" name="Picture 2" descr="Le saviez-vous : qu&amp;#39;est-ce qu&amp;#39;un patient DIVA ?"/>
          <p:cNvPicPr>
            <a:picLocks noChangeAspect="1" noChangeArrowheads="1"/>
          </p:cNvPicPr>
          <p:nvPr/>
        </p:nvPicPr>
        <p:blipFill>
          <a:blip r:embed="rId8"/>
          <a:srcRect l="26177" t="14965" r="29346" b="-3377"/>
          <a:stretch>
            <a:fillRect/>
          </a:stretch>
        </p:blipFill>
        <p:spPr bwMode="auto">
          <a:xfrm>
            <a:off x="5685053" y="3348027"/>
            <a:ext cx="862511" cy="755808"/>
          </a:xfrm>
          <a:prstGeom prst="rect">
            <a:avLst/>
          </a:prstGeom>
          <a:noFill/>
        </p:spPr>
      </p:pic>
      <p:sp>
        <p:nvSpPr>
          <p:cNvPr id="6" name="Rectangle à coins arrondis 5"/>
          <p:cNvSpPr/>
          <p:nvPr/>
        </p:nvSpPr>
        <p:spPr>
          <a:xfrm>
            <a:off x="142504" y="2299978"/>
            <a:ext cx="3746921" cy="118456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Véronique ALBERT : </a:t>
            </a:r>
            <a:r>
              <a:rPr lang="fr-FR" sz="1400" dirty="0">
                <a:solidFill>
                  <a:schemeClr val="tx1"/>
                </a:solidFill>
                <a:ea typeface="Roboto" panose="02000000000000000000" pitchFamily="2" charset="0"/>
              </a:rPr>
              <a:t> diététicienne membre du comité de nutrition artificielle à domicile  au sein de la </a:t>
            </a: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SFNCM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  <a:ea typeface="Calibri"/>
                <a:cs typeface="Times New Roman"/>
              </a:rPr>
              <a:t>Référente en oncologie digestive</a:t>
            </a:r>
            <a:endParaRPr lang="fr-FR" sz="1400" dirty="0" smtClean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cxnSp>
        <p:nvCxnSpPr>
          <p:cNvPr id="9" name="Connecteur droit 8"/>
          <p:cNvCxnSpPr>
            <a:stCxn id="6" idx="3"/>
          </p:cNvCxnSpPr>
          <p:nvPr/>
        </p:nvCxnSpPr>
        <p:spPr>
          <a:xfrm>
            <a:off x="3889425" y="2892260"/>
            <a:ext cx="682575" cy="134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539021" y="85333"/>
            <a:ext cx="54779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200" b="1" dirty="0">
                <a:solidFill>
                  <a:srgbClr val="00B0F0"/>
                </a:solidFill>
              </a:rPr>
              <a:t>Expertise en lien avec le projet 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166255" y="4067508"/>
            <a:ext cx="4058906" cy="2112580"/>
          </a:xfrm>
          <a:prstGeom prst="roundRect">
            <a:avLst/>
          </a:prstGeom>
          <a:noFill/>
          <a:ln w="38100">
            <a:solidFill>
              <a:srgbClr val="65B3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  <a:defRPr/>
            </a:pP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Accompagnement d’équipes médico-soignantes pour la création</a:t>
            </a: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, la </a:t>
            </a: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rédaction, </a:t>
            </a: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l’évaluation </a:t>
            </a: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de programmes d’éducation </a:t>
            </a: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thérapeutique (ETP).</a:t>
            </a:r>
            <a:endParaRPr lang="fr-FR" sz="1400" dirty="0" smtClean="0">
              <a:solidFill>
                <a:schemeClr val="tx1"/>
              </a:solidFill>
              <a:ea typeface="Roboto" panose="02000000000000000000" pitchFamily="2" charset="0"/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Développement du numérique dans l’ETP : création de programmes e-ETP.</a:t>
            </a:r>
          </a:p>
          <a:p>
            <a:pPr lvl="0">
              <a:buFont typeface="Arial" pitchFamily="34" charset="0"/>
              <a:buChar char="•"/>
              <a:defRPr/>
            </a:pP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Formation à l’utilisation de plateformes e-ETP</a:t>
            </a:r>
          </a:p>
          <a:p>
            <a:pPr lvl="0">
              <a:buFont typeface="Arial" pitchFamily="34" charset="0"/>
              <a:buChar char="•"/>
              <a:defRPr/>
            </a:pPr>
            <a:r>
              <a:rPr lang="fr-FR" sz="1400" dirty="0" smtClean="0">
                <a:solidFill>
                  <a:schemeClr val="tx1"/>
                </a:solidFill>
                <a:ea typeface="Roboto" panose="02000000000000000000" pitchFamily="2" charset="0"/>
              </a:rPr>
              <a:t>Publications dans les thématiques de la nutrition et de l’éducation thérapeutique</a:t>
            </a:r>
            <a:endParaRPr lang="fr-FR" sz="1400" dirty="0">
              <a:solidFill>
                <a:schemeClr val="tx1"/>
              </a:solidFill>
              <a:ea typeface="Roboto" panose="02000000000000000000" pitchFamily="2" charset="0"/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487445" y="5549463"/>
            <a:ext cx="3868279" cy="130853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Outils transversaux déjà développés et fonctionnels en pratique courante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Publications en lien avec le portail e-santé du CHU (cardiologie, g</a:t>
            </a:r>
            <a:r>
              <a:rPr lang="fr-FR" sz="1400" dirty="0">
                <a:solidFill>
                  <a:schemeClr val="tx1"/>
                </a:solidFill>
              </a:rPr>
              <a:t>é</a:t>
            </a:r>
            <a:r>
              <a:rPr lang="fr-FR" sz="1400" dirty="0" smtClean="0">
                <a:solidFill>
                  <a:schemeClr val="tx1"/>
                </a:solidFill>
              </a:rPr>
              <a:t>riatrie, chirurgie..)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Projets déjà développés avec </a:t>
            </a:r>
            <a:r>
              <a:rPr lang="fr-FR" sz="1400" dirty="0" err="1" smtClean="0">
                <a:solidFill>
                  <a:schemeClr val="tx1"/>
                </a:solidFill>
              </a:rPr>
              <a:t>BOTdesign</a:t>
            </a:r>
            <a:endParaRPr lang="fr-FR" sz="14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Soutien institutionnel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8599343" y="4951521"/>
            <a:ext cx="3442236" cy="1119351"/>
          </a:xfrm>
          <a:prstGeom prst="roundRect">
            <a:avLst/>
          </a:prstGeom>
          <a:noFill/>
          <a:ln w="38100">
            <a:solidFill>
              <a:srgbClr val="52E5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FR" sz="1400" dirty="0" smtClean="0">
                <a:solidFill>
                  <a:prstClr val="black"/>
                </a:solidFill>
                <a:ea typeface="Roboto" panose="02000000000000000000" pitchFamily="2" charset="0"/>
              </a:rPr>
              <a:t>Centre de nutrition parentérale à domicile adulte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 smtClean="0">
                <a:solidFill>
                  <a:prstClr val="black"/>
                </a:solidFill>
              </a:rPr>
              <a:t>Centre labélisé GETAID des maladies chroniques inflammatoires des intestins</a:t>
            </a:r>
            <a:endParaRPr lang="fr-FR" sz="1400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8292664" y="2096813"/>
            <a:ext cx="3748916" cy="2577665"/>
          </a:xfrm>
          <a:prstGeom prst="roundRect">
            <a:avLst/>
          </a:prstGeom>
          <a:noFill/>
          <a:ln w="38100">
            <a:solidFill>
              <a:srgbClr val="64AE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  <a:buFont typeface="Arial" pitchFamily="34" charset="0"/>
              <a:buChar char="•"/>
            </a:pPr>
            <a:r>
              <a:rPr lang="fr-FR" sz="1400" dirty="0" smtClean="0">
                <a:solidFill>
                  <a:prstClr val="black"/>
                </a:solidFill>
                <a:ea typeface="Roboto" panose="02000000000000000000" pitchFamily="2" charset="0"/>
              </a:rPr>
              <a:t>Expertise en dénutrition </a:t>
            </a:r>
          </a:p>
          <a:p>
            <a:pPr lvl="0">
              <a:lnSpc>
                <a:spcPct val="120000"/>
              </a:lnSpc>
              <a:buFont typeface="Arial" pitchFamily="34" charset="0"/>
              <a:buChar char="•"/>
            </a:pPr>
            <a:r>
              <a:rPr lang="fr-FR" sz="1400" spc="-10" dirty="0" smtClean="0">
                <a:solidFill>
                  <a:prstClr val="black"/>
                </a:solidFill>
                <a:ea typeface="Roboto" panose="02000000000000000000" pitchFamily="2" charset="0"/>
              </a:rPr>
              <a:t>Actions de </a:t>
            </a:r>
            <a:r>
              <a:rPr lang="fr-FR" sz="1400" spc="-10" dirty="0" smtClean="0">
                <a:solidFill>
                  <a:prstClr val="black"/>
                </a:solidFill>
                <a:ea typeface="Roboto" panose="02000000000000000000" pitchFamily="2" charset="0"/>
              </a:rPr>
              <a:t>formation </a:t>
            </a:r>
            <a:r>
              <a:rPr lang="fr-FR" sz="1400" spc="-10" dirty="0" smtClean="0">
                <a:solidFill>
                  <a:prstClr val="black"/>
                </a:solidFill>
                <a:ea typeface="Roboto" panose="02000000000000000000" pitchFamily="2" charset="0"/>
              </a:rPr>
              <a:t>et de création d’outils</a:t>
            </a:r>
          </a:p>
          <a:p>
            <a:pPr lvl="0">
              <a:lnSpc>
                <a:spcPct val="120000"/>
              </a:lnSpc>
              <a:buFont typeface="Arial" pitchFamily="34" charset="0"/>
              <a:buChar char="•"/>
            </a:pPr>
            <a:r>
              <a:rPr lang="fr-FR" sz="1400" dirty="0" smtClean="0">
                <a:solidFill>
                  <a:prstClr val="black"/>
                </a:solidFill>
                <a:ea typeface="Roboto" panose="02000000000000000000" pitchFamily="2" charset="0"/>
              </a:rPr>
              <a:t>Evaluation des pratiques professionnelles notamment  en oncologie </a:t>
            </a:r>
          </a:p>
          <a:p>
            <a:pPr lvl="0">
              <a:lnSpc>
                <a:spcPct val="120000"/>
              </a:lnSpc>
              <a:buFont typeface="Arial" pitchFamily="34" charset="0"/>
              <a:buChar char="•"/>
            </a:pPr>
            <a:r>
              <a:rPr lang="fr-FR" sz="1400" dirty="0" smtClean="0">
                <a:solidFill>
                  <a:prstClr val="black"/>
                </a:solidFill>
                <a:ea typeface="Roboto" panose="02000000000000000000" pitchFamily="2" charset="0"/>
              </a:rPr>
              <a:t>Dr M. BERTRAND : présidente du CLAN (Comité de Liaison Alimentation Nutrition) du CHU de Toulouse, membre SFNCM </a:t>
            </a:r>
          </a:p>
          <a:p>
            <a:pPr lvl="0">
              <a:lnSpc>
                <a:spcPct val="120000"/>
              </a:lnSpc>
              <a:buFont typeface="Arial" pitchFamily="34" charset="0"/>
              <a:buChar char="•"/>
            </a:pPr>
            <a:r>
              <a:rPr lang="fr-FR" sz="1400" dirty="0" smtClean="0">
                <a:solidFill>
                  <a:prstClr val="black"/>
                </a:solidFill>
                <a:ea typeface="Roboto" panose="02000000000000000000" pitchFamily="2" charset="0"/>
              </a:rPr>
              <a:t>Expériences numériques :  programme </a:t>
            </a:r>
            <a:r>
              <a:rPr lang="fr-FR" sz="1400" dirty="0" err="1" smtClean="0">
                <a:solidFill>
                  <a:prstClr val="black"/>
                </a:solidFill>
                <a:ea typeface="Roboto" panose="02000000000000000000" pitchFamily="2" charset="0"/>
              </a:rPr>
              <a:t>Salutance</a:t>
            </a:r>
            <a:r>
              <a:rPr lang="fr-FR" sz="1400" dirty="0" smtClean="0">
                <a:solidFill>
                  <a:prstClr val="black"/>
                </a:solidFill>
                <a:ea typeface="Roboto" panose="02000000000000000000" pitchFamily="2" charset="0"/>
              </a:rPr>
              <a:t> 5.0 (développé avec </a:t>
            </a:r>
            <a:r>
              <a:rPr lang="fr-FR" sz="1400" dirty="0" err="1" smtClean="0">
                <a:solidFill>
                  <a:prstClr val="black"/>
                </a:solidFill>
                <a:ea typeface="Roboto" panose="02000000000000000000" pitchFamily="2" charset="0"/>
              </a:rPr>
              <a:t>BOTdesign</a:t>
            </a:r>
            <a:r>
              <a:rPr lang="fr-FR" sz="1400" dirty="0" smtClean="0">
                <a:solidFill>
                  <a:prstClr val="black"/>
                </a:solidFill>
                <a:ea typeface="Roboto" panose="02000000000000000000" pitchFamily="2" charset="0"/>
              </a:rPr>
              <a:t>); </a:t>
            </a:r>
            <a:r>
              <a:rPr lang="fr-FR" sz="1400" dirty="0" err="1" smtClean="0">
                <a:solidFill>
                  <a:prstClr val="black"/>
                </a:solidFill>
                <a:ea typeface="Roboto" panose="02000000000000000000" pitchFamily="2" charset="0"/>
              </a:rPr>
              <a:t>Baria</a:t>
            </a:r>
            <a:r>
              <a:rPr lang="fr-FR" sz="1400" dirty="0" smtClean="0">
                <a:solidFill>
                  <a:prstClr val="black"/>
                </a:solidFill>
                <a:ea typeface="Roboto" panose="02000000000000000000" pitchFamily="2" charset="0"/>
              </a:rPr>
              <a:t>-up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2364827" y="677917"/>
            <a:ext cx="5896304" cy="1324304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Centre de référence en Oncologie digestive (RCP de recours)</a:t>
            </a:r>
          </a:p>
          <a:p>
            <a:pPr algn="just"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Projets et publications en Oncologie digestive </a:t>
            </a:r>
            <a:r>
              <a:rPr lang="fr-FR" sz="1400" dirty="0" err="1" smtClean="0">
                <a:solidFill>
                  <a:schemeClr val="tx1"/>
                </a:solidFill>
              </a:rPr>
              <a:t>oeso</a:t>
            </a:r>
            <a:r>
              <a:rPr lang="fr-FR" sz="1400" dirty="0" smtClean="0">
                <a:solidFill>
                  <a:schemeClr val="tx1"/>
                </a:solidFill>
              </a:rPr>
              <a:t>-gastrique (</a:t>
            </a:r>
            <a:r>
              <a:rPr lang="fr-FR" sz="1400" dirty="0" err="1" smtClean="0">
                <a:solidFill>
                  <a:schemeClr val="tx1"/>
                </a:solidFill>
              </a:rPr>
              <a:t>cf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smtClean="0">
                <a:solidFill>
                  <a:schemeClr val="tx1"/>
                </a:solidFill>
              </a:rPr>
              <a:t>annexe 5)</a:t>
            </a:r>
            <a:endParaRPr lang="fr-FR" sz="14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Participation aux essais académiques (PRODIGE,  FFCD) et industriels</a:t>
            </a:r>
          </a:p>
          <a:p>
            <a:pPr algn="just"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 Dr. N Fares : participation à la rédaction du chapitre « cancer de l’estomac » du </a:t>
            </a:r>
            <a:r>
              <a:rPr lang="fr-FR" sz="1400" dirty="0" smtClean="0">
                <a:solidFill>
                  <a:schemeClr val="tx1"/>
                </a:solidFill>
              </a:rPr>
              <a:t>Thésaurus </a:t>
            </a:r>
            <a:r>
              <a:rPr lang="fr-FR" sz="1400" dirty="0" smtClean="0">
                <a:solidFill>
                  <a:schemeClr val="tx1"/>
                </a:solidFill>
              </a:rPr>
              <a:t>National </a:t>
            </a:r>
            <a:r>
              <a:rPr lang="fr-FR" sz="1400" dirty="0" smtClean="0">
                <a:solidFill>
                  <a:schemeClr val="tx1"/>
                </a:solidFill>
              </a:rPr>
              <a:t>de Cancérologie </a:t>
            </a:r>
            <a:r>
              <a:rPr lang="fr-FR" sz="1400" dirty="0">
                <a:solidFill>
                  <a:schemeClr val="tx1"/>
                </a:solidFill>
              </a:rPr>
              <a:t>D</a:t>
            </a:r>
            <a:r>
              <a:rPr lang="fr-FR" sz="1400" dirty="0" smtClean="0">
                <a:solidFill>
                  <a:schemeClr val="tx1"/>
                </a:solidFill>
              </a:rPr>
              <a:t>igestive </a:t>
            </a:r>
            <a:r>
              <a:rPr lang="fr-FR" sz="1400" dirty="0" smtClean="0">
                <a:solidFill>
                  <a:schemeClr val="tx1"/>
                </a:solidFill>
              </a:rPr>
              <a:t>(TNCD)</a:t>
            </a:r>
          </a:p>
        </p:txBody>
      </p:sp>
      <p:cxnSp>
        <p:nvCxnSpPr>
          <p:cNvPr id="18" name="Connecteur droit 17"/>
          <p:cNvCxnSpPr>
            <a:stCxn id="14" idx="1"/>
          </p:cNvCxnSpPr>
          <p:nvPr/>
        </p:nvCxnSpPr>
        <p:spPr>
          <a:xfrm flipH="1" flipV="1">
            <a:off x="7788180" y="3117276"/>
            <a:ext cx="504484" cy="26837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10" idx="3"/>
          </p:cNvCxnSpPr>
          <p:nvPr/>
        </p:nvCxnSpPr>
        <p:spPr>
          <a:xfrm flipV="1">
            <a:off x="4225161" y="4453248"/>
            <a:ext cx="275587" cy="6705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>
            <a:stCxn id="12" idx="1"/>
          </p:cNvCxnSpPr>
          <p:nvPr/>
        </p:nvCxnSpPr>
        <p:spPr>
          <a:xfrm flipH="1" flipV="1">
            <a:off x="7788180" y="4406109"/>
            <a:ext cx="811163" cy="1105088"/>
          </a:xfrm>
          <a:prstGeom prst="line">
            <a:avLst/>
          </a:prstGeom>
          <a:ln>
            <a:solidFill>
              <a:srgbClr val="52E5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15" idx="2"/>
          </p:cNvCxnSpPr>
          <p:nvPr/>
        </p:nvCxnSpPr>
        <p:spPr>
          <a:xfrm rot="16200000" flipH="1">
            <a:off x="5707117" y="1608082"/>
            <a:ext cx="94593" cy="882869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  <p:cxnSp>
        <p:nvCxnSpPr>
          <p:cNvPr id="28" name="Connecteur droit 27"/>
          <p:cNvCxnSpPr/>
          <p:nvPr/>
        </p:nvCxnSpPr>
        <p:spPr>
          <a:xfrm flipH="1" flipV="1">
            <a:off x="6267805" y="5478091"/>
            <a:ext cx="8312" cy="9144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72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1073" y="384760"/>
            <a:ext cx="11872506" cy="62217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200" b="1" dirty="0" smtClean="0">
                <a:solidFill>
                  <a:srgbClr val="00B0F0"/>
                </a:solidFill>
              </a:rPr>
              <a:t>				Rôles et implications</a:t>
            </a:r>
            <a:endParaRPr lang="fr-FR" sz="3200" b="1" u="sng" dirty="0" smtClean="0">
              <a:solidFill>
                <a:srgbClr val="00B0F0"/>
              </a:solidFill>
            </a:endParaRPr>
          </a:p>
          <a:p>
            <a:pPr>
              <a:spcBef>
                <a:spcPts val="2400"/>
              </a:spcBef>
            </a:pPr>
            <a:r>
              <a:rPr lang="fr-FR" sz="2000" b="1" dirty="0" smtClean="0">
                <a:ea typeface="Roboto" panose="02000000000000000000" pitchFamily="2" charset="0"/>
              </a:rPr>
              <a:t>Porteurs du projet </a:t>
            </a:r>
            <a:r>
              <a:rPr lang="fr-FR" sz="2000" dirty="0" smtClean="0">
                <a:ea typeface="Roboto" panose="02000000000000000000" pitchFamily="2" charset="0"/>
              </a:rPr>
              <a:t>: (CV </a:t>
            </a:r>
            <a:r>
              <a:rPr lang="fr-FR" sz="2000" dirty="0" err="1" smtClean="0">
                <a:ea typeface="Roboto" panose="02000000000000000000" pitchFamily="2" charset="0"/>
              </a:rPr>
              <a:t>cf</a:t>
            </a:r>
            <a:r>
              <a:rPr lang="fr-FR" sz="2000" dirty="0" smtClean="0">
                <a:ea typeface="Roboto" panose="02000000000000000000" pitchFamily="2" charset="0"/>
              </a:rPr>
              <a:t> annexes 4, 4’,4’’</a:t>
            </a:r>
            <a:r>
              <a:rPr lang="fr-FR" sz="2000" dirty="0" smtClean="0">
                <a:ea typeface="Roboto" panose="02000000000000000000" pitchFamily="2" charset="0"/>
              </a:rPr>
              <a:t>)</a:t>
            </a:r>
            <a:endParaRPr lang="fr-FR" sz="2000" dirty="0" smtClean="0">
              <a:ea typeface="Roboto" panose="02000000000000000000" pitchFamily="2" charset="0"/>
            </a:endParaRPr>
          </a:p>
          <a:p>
            <a:pPr lvl="1">
              <a:spcBef>
                <a:spcPts val="2400"/>
              </a:spcBef>
            </a:pPr>
            <a:r>
              <a:rPr lang="fr-FR" sz="1800" dirty="0" smtClean="0">
                <a:ea typeface="Roboto" panose="02000000000000000000" pitchFamily="2" charset="0"/>
              </a:rPr>
              <a:t> Dr </a:t>
            </a:r>
            <a:r>
              <a:rPr lang="fr-FR" sz="1800" b="1" dirty="0" smtClean="0">
                <a:ea typeface="Roboto" panose="02000000000000000000" pitchFamily="2" charset="0"/>
              </a:rPr>
              <a:t>Nadim Fares </a:t>
            </a:r>
            <a:r>
              <a:rPr lang="fr-FR" sz="1800" dirty="0" smtClean="0">
                <a:ea typeface="Roboto" panose="02000000000000000000" pitchFamily="2" charset="0"/>
              </a:rPr>
              <a:t>(Oncologue) / </a:t>
            </a:r>
            <a:r>
              <a:rPr lang="fr-FR" sz="1800" dirty="0" smtClean="0">
                <a:ea typeface="Roboto" panose="02000000000000000000" pitchFamily="2" charset="0"/>
              </a:rPr>
              <a:t>Mme </a:t>
            </a:r>
            <a:r>
              <a:rPr lang="fr-FR" sz="1800" b="1" dirty="0" smtClean="0">
                <a:ea typeface="Roboto" panose="02000000000000000000" pitchFamily="2" charset="0"/>
              </a:rPr>
              <a:t>Véronique </a:t>
            </a:r>
            <a:r>
              <a:rPr lang="fr-FR" sz="1800" b="1" dirty="0" smtClean="0">
                <a:ea typeface="Roboto" panose="02000000000000000000" pitchFamily="2" charset="0"/>
              </a:rPr>
              <a:t>Albert </a:t>
            </a:r>
            <a:r>
              <a:rPr lang="fr-FR" sz="1800" dirty="0" smtClean="0">
                <a:ea typeface="Roboto" panose="02000000000000000000" pitchFamily="2" charset="0"/>
              </a:rPr>
              <a:t>(</a:t>
            </a:r>
            <a:r>
              <a:rPr lang="fr-FR" sz="1800" dirty="0" err="1" smtClean="0">
                <a:ea typeface="Roboto" panose="02000000000000000000" pitchFamily="2" charset="0"/>
              </a:rPr>
              <a:t>dietéticienne</a:t>
            </a:r>
            <a:r>
              <a:rPr lang="fr-FR" sz="1800" dirty="0" smtClean="0">
                <a:ea typeface="Roboto" panose="02000000000000000000" pitchFamily="2" charset="0"/>
              </a:rPr>
              <a:t>) /</a:t>
            </a:r>
            <a:r>
              <a:rPr lang="fr-FR" sz="1800" b="1" dirty="0" smtClean="0">
                <a:ea typeface="Roboto" panose="02000000000000000000" pitchFamily="2" charset="0"/>
              </a:rPr>
              <a:t>Dr Monelle Bertrand </a:t>
            </a:r>
            <a:r>
              <a:rPr lang="fr-FR" sz="1800" dirty="0" smtClean="0">
                <a:ea typeface="Roboto" panose="02000000000000000000" pitchFamily="2" charset="0"/>
              </a:rPr>
              <a:t>(médecin nutritionniste)</a:t>
            </a:r>
          </a:p>
          <a:p>
            <a:pPr>
              <a:spcBef>
                <a:spcPts val="2400"/>
              </a:spcBef>
            </a:pPr>
            <a:r>
              <a:rPr lang="fr-FR" sz="2000" b="1" dirty="0" smtClean="0">
                <a:ea typeface="Roboto" panose="02000000000000000000" pitchFamily="2" charset="0"/>
              </a:rPr>
              <a:t>Rédacteurs des contenus </a:t>
            </a:r>
            <a:r>
              <a:rPr lang="fr-FR" sz="2000" dirty="0" smtClean="0">
                <a:ea typeface="Roboto" panose="02000000000000000000" pitchFamily="2" charset="0"/>
              </a:rPr>
              <a:t>: </a:t>
            </a:r>
          </a:p>
          <a:p>
            <a:pPr lvl="1">
              <a:spcBef>
                <a:spcPts val="2400"/>
              </a:spcBef>
            </a:pPr>
            <a:r>
              <a:rPr lang="fr-FR" sz="1800" dirty="0" smtClean="0">
                <a:ea typeface="Roboto" panose="02000000000000000000" pitchFamily="2" charset="0"/>
              </a:rPr>
              <a:t>Dr Nadim </a:t>
            </a:r>
            <a:r>
              <a:rPr lang="fr-FR" sz="1800" dirty="0" err="1" smtClean="0">
                <a:ea typeface="Roboto" panose="02000000000000000000" pitchFamily="2" charset="0"/>
              </a:rPr>
              <a:t>Fares</a:t>
            </a:r>
            <a:r>
              <a:rPr lang="fr-FR" sz="1800" dirty="0" smtClean="0">
                <a:ea typeface="Roboto" panose="02000000000000000000" pitchFamily="2" charset="0"/>
              </a:rPr>
              <a:t>, Dr Marion Deslandres, Dr Pascale Rivera, Dr Marion Jaffrelot, Véronique Albert, Dr Monelle Bertrand, Sophie </a:t>
            </a:r>
            <a:r>
              <a:rPr lang="fr-FR" sz="1800" dirty="0" err="1" smtClean="0">
                <a:ea typeface="Roboto" panose="02000000000000000000" pitchFamily="2" charset="0"/>
              </a:rPr>
              <a:t>Frazao</a:t>
            </a:r>
            <a:r>
              <a:rPr lang="fr-FR" sz="1800" dirty="0" smtClean="0">
                <a:ea typeface="Roboto" panose="02000000000000000000" pitchFamily="2" charset="0"/>
              </a:rPr>
              <a:t>, UTEP, infirmière de coordination</a:t>
            </a:r>
          </a:p>
          <a:p>
            <a:pPr>
              <a:spcBef>
                <a:spcPts val="2400"/>
              </a:spcBef>
            </a:pPr>
            <a:r>
              <a:rPr lang="fr-FR" sz="2000" b="1" dirty="0" smtClean="0">
                <a:ea typeface="Roboto" panose="02000000000000000000" pitchFamily="2" charset="0"/>
              </a:rPr>
              <a:t>Comité de pilotage </a:t>
            </a:r>
            <a:r>
              <a:rPr lang="fr-FR" sz="2000" dirty="0" smtClean="0">
                <a:ea typeface="Roboto" panose="02000000000000000000" pitchFamily="2" charset="0"/>
              </a:rPr>
              <a:t>: </a:t>
            </a:r>
            <a:r>
              <a:rPr lang="fr-FR" sz="1800" dirty="0" smtClean="0">
                <a:ea typeface="Roboto" panose="02000000000000000000" pitchFamily="2" charset="0"/>
              </a:rPr>
              <a:t>Pr Rosine </a:t>
            </a:r>
            <a:r>
              <a:rPr lang="fr-FR" sz="1800" dirty="0" err="1" smtClean="0">
                <a:ea typeface="Roboto" panose="02000000000000000000" pitchFamily="2" charset="0"/>
              </a:rPr>
              <a:t>Guimbaud</a:t>
            </a:r>
            <a:r>
              <a:rPr lang="fr-FR" sz="1800" dirty="0" smtClean="0">
                <a:ea typeface="Roboto" panose="02000000000000000000" pitchFamily="2" charset="0"/>
              </a:rPr>
              <a:t>, Pr Barbara </a:t>
            </a:r>
            <a:r>
              <a:rPr lang="fr-FR" sz="1800" dirty="0" err="1" smtClean="0">
                <a:ea typeface="Roboto" panose="02000000000000000000" pitchFamily="2" charset="0"/>
              </a:rPr>
              <a:t>Bournet</a:t>
            </a:r>
            <a:r>
              <a:rPr lang="fr-FR" sz="1800" dirty="0" smtClean="0">
                <a:ea typeface="Roboto" panose="02000000000000000000" pitchFamily="2" charset="0"/>
              </a:rPr>
              <a:t>, Dr Monelle Bertrand, Dr Nadim </a:t>
            </a:r>
            <a:r>
              <a:rPr lang="fr-FR" sz="1800" dirty="0" err="1" smtClean="0">
                <a:ea typeface="Roboto" panose="02000000000000000000" pitchFamily="2" charset="0"/>
              </a:rPr>
              <a:t>Fares</a:t>
            </a:r>
            <a:r>
              <a:rPr lang="fr-FR" sz="1800" dirty="0" smtClean="0">
                <a:ea typeface="Roboto" panose="02000000000000000000" pitchFamily="2" charset="0"/>
              </a:rPr>
              <a:t>, Véronique Albert</a:t>
            </a:r>
          </a:p>
          <a:p>
            <a:pPr>
              <a:spcBef>
                <a:spcPts val="2400"/>
              </a:spcBef>
            </a:pPr>
            <a:r>
              <a:rPr lang="fr-FR" sz="2000" b="1" dirty="0" smtClean="0">
                <a:ea typeface="Roboto" panose="02000000000000000000" pitchFamily="2" charset="0"/>
              </a:rPr>
              <a:t>Conception </a:t>
            </a:r>
            <a:r>
              <a:rPr lang="fr-FR" sz="2000" dirty="0" smtClean="0">
                <a:ea typeface="Roboto" panose="02000000000000000000" pitchFamily="2" charset="0"/>
              </a:rPr>
              <a:t>: </a:t>
            </a:r>
            <a:r>
              <a:rPr lang="fr-FR" sz="1800" dirty="0" smtClean="0">
                <a:ea typeface="Roboto" panose="02000000000000000000" pitchFamily="2" charset="0"/>
              </a:rPr>
              <a:t>société </a:t>
            </a:r>
            <a:r>
              <a:rPr lang="fr-FR" sz="1800" dirty="0" err="1" smtClean="0">
                <a:ea typeface="Roboto" panose="02000000000000000000" pitchFamily="2" charset="0"/>
              </a:rPr>
              <a:t>BOTdesign</a:t>
            </a:r>
            <a:endParaRPr lang="fr-FR" sz="1800" dirty="0" smtClean="0">
              <a:ea typeface="Roboto" panose="02000000000000000000" pitchFamily="2" charset="0"/>
            </a:endParaRPr>
          </a:p>
          <a:p>
            <a:pPr>
              <a:spcBef>
                <a:spcPts val="2400"/>
              </a:spcBef>
            </a:pPr>
            <a:r>
              <a:rPr lang="fr-FR" sz="2000" b="1" dirty="0" smtClean="0">
                <a:ea typeface="Roboto" panose="02000000000000000000" pitchFamily="2" charset="0"/>
              </a:rPr>
              <a:t>Mise en application </a:t>
            </a:r>
            <a:r>
              <a:rPr lang="fr-FR" sz="2000" dirty="0" smtClean="0">
                <a:ea typeface="Roboto" panose="02000000000000000000" pitchFamily="2" charset="0"/>
              </a:rPr>
              <a:t>:</a:t>
            </a:r>
            <a:r>
              <a:rPr lang="fr-FR" sz="1800" dirty="0" smtClean="0">
                <a:ea typeface="Roboto" panose="02000000000000000000" pitchFamily="2" charset="0"/>
              </a:rPr>
              <a:t> </a:t>
            </a:r>
            <a:r>
              <a:rPr lang="fr-FR" sz="1800" dirty="0">
                <a:ea typeface="Roboto" panose="02000000000000000000" pitchFamily="2" charset="0"/>
              </a:rPr>
              <a:t>p</a:t>
            </a:r>
            <a:r>
              <a:rPr lang="fr-FR" sz="1800" dirty="0" smtClean="0">
                <a:ea typeface="Roboto" panose="02000000000000000000" pitchFamily="2" charset="0"/>
              </a:rPr>
              <a:t>ortail </a:t>
            </a:r>
            <a:r>
              <a:rPr lang="fr-FR" sz="1800" dirty="0" smtClean="0">
                <a:ea typeface="Roboto" panose="02000000000000000000" pitchFamily="2" charset="0"/>
              </a:rPr>
              <a:t>E-santé</a:t>
            </a:r>
            <a:endParaRPr lang="fr-FR" sz="1800" dirty="0" smtClean="0">
              <a:ea typeface="Roboto" panose="02000000000000000000" pitchFamily="2" charset="0"/>
            </a:endParaRPr>
          </a:p>
          <a:p>
            <a:pPr>
              <a:spcBef>
                <a:spcPts val="2400"/>
              </a:spcBef>
            </a:pPr>
            <a:r>
              <a:rPr lang="fr-FR" sz="2000" b="1" dirty="0" smtClean="0">
                <a:ea typeface="Roboto" panose="02000000000000000000" pitchFamily="2" charset="0"/>
              </a:rPr>
              <a:t>Groupe Opérationnel </a:t>
            </a:r>
            <a:r>
              <a:rPr lang="fr-FR" sz="2000" dirty="0" smtClean="0">
                <a:ea typeface="Roboto" panose="02000000000000000000" pitchFamily="2" charset="0"/>
              </a:rPr>
              <a:t>: </a:t>
            </a:r>
            <a:r>
              <a:rPr lang="fr-FR" sz="2000" dirty="0">
                <a:ea typeface="Roboto" panose="02000000000000000000" pitchFamily="2" charset="0"/>
              </a:rPr>
              <a:t>o</a:t>
            </a:r>
            <a:r>
              <a:rPr lang="fr-FR" sz="2000" dirty="0" smtClean="0">
                <a:ea typeface="Roboto" panose="02000000000000000000" pitchFamily="2" charset="0"/>
              </a:rPr>
              <a:t>ncologues, infirmière de coordination, diététicienne, patient, e-santé, communication du CHU</a:t>
            </a:r>
          </a:p>
          <a:p>
            <a:pPr marL="0" indent="0">
              <a:buNone/>
            </a:pPr>
            <a:endParaRPr lang="fr-FR" sz="3200" b="1" u="sng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57954" y="0"/>
            <a:ext cx="2434046" cy="83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1" y="27777"/>
            <a:ext cx="2101794" cy="78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7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6318024c-bd41-42db-a8f8-ca52a9958a78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14541</TotalTime>
  <Words>2170</Words>
  <Application>Microsoft Office PowerPoint</Application>
  <PresentationFormat>Personnalisé</PresentationFormat>
  <Paragraphs>350</Paragraphs>
  <Slides>20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MARINUCCI Paul S.FRANCE</dc:creator>
  <cp:lastModifiedBy>ONCO-RG.CCA</cp:lastModifiedBy>
  <cp:revision>242</cp:revision>
  <cp:lastPrinted>2021-06-11T09:40:07Z</cp:lastPrinted>
  <dcterms:created xsi:type="dcterms:W3CDTF">2020-02-03T16:39:41Z</dcterms:created>
  <dcterms:modified xsi:type="dcterms:W3CDTF">2021-06-29T17:23:21Z</dcterms:modified>
</cp:coreProperties>
</file>